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87" r:id="rId5"/>
    <p:sldId id="266" r:id="rId6"/>
    <p:sldId id="288" r:id="rId7"/>
    <p:sldId id="261" r:id="rId8"/>
    <p:sldId id="262" r:id="rId9"/>
    <p:sldId id="263" r:id="rId10"/>
    <p:sldId id="275" r:id="rId11"/>
    <p:sldId id="276" r:id="rId12"/>
    <p:sldId id="278" r:id="rId13"/>
    <p:sldId id="279" r:id="rId14"/>
    <p:sldId id="280" r:id="rId15"/>
    <p:sldId id="281" r:id="rId16"/>
    <p:sldId id="289" r:id="rId17"/>
    <p:sldId id="292" r:id="rId18"/>
    <p:sldId id="283" r:id="rId19"/>
    <p:sldId id="285" r:id="rId20"/>
    <p:sldId id="286" r:id="rId21"/>
    <p:sldId id="291" r:id="rId22"/>
    <p:sldId id="271" r:id="rId23"/>
    <p:sldId id="293" r:id="rId24"/>
    <p:sldId id="290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rbel" panose="020B0503020204020204" pitchFamily="34" charset="0"/>
      <p:regular r:id="rId31"/>
      <p:bold r:id="rId32"/>
      <p:italic r:id="rId33"/>
      <p:boldItalic r:id="rId34"/>
    </p:embeddedFont>
    <p:embeddedFont>
      <p:font typeface="Play" panose="00000500000000000000" pitchFamily="2" charset="0"/>
      <p:regular r:id="rId35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2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4DCFF-88A7-4186-B02F-88E84B7B2F5E}" type="datetimeFigureOut">
              <a:rPr lang="de-DE" smtClean="0"/>
              <a:t>30.03.2022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DDFCD-87E0-4825-AD90-3FF0084480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01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5B1426-79AE-45F8-BEFD-40B3C5BFE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1F0EB1C-EEC3-4F02-81EC-BA23E8FB4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5B008F-98E7-4B43-A2F5-09494A761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DC4B-8F8E-460D-B653-D3D008404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3425C6-80AB-49E8-9AC1-45191C194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025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EEEC52F1-1A39-4B21-8977-170B6D262A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3671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8E611A-3F74-4E89-8B57-8855A45D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DBFB7C-095D-46FE-8E15-E561A5DE8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ADEDB6-E4C3-42E7-AFA0-C54A2EFF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4812EC-51F1-48C7-862D-41481F51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FE7173-DA7B-4057-AC21-8808B3C4E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025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EEEC52F1-1A39-4B21-8977-170B6D262A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81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2C3E40D-D9FA-4F34-831B-E584AB4E2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CED61E9-112F-43D3-8A88-D122DEB59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E3C7E7-12FF-4D6B-8B66-EDBE0A2EE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CB4A85-5042-4637-A544-9A16C437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0DFFF7-0DF1-4D44-AD9B-896AC75B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025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EEEC52F1-1A39-4B21-8977-170B6D262A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4280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CA799B-51C7-4C5D-A823-998E73DF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F96C80-C5C8-401C-8003-F0141556F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49457EB-4392-4100-AB46-8897423C3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2A67242-F727-4582-8D60-3BEF263A8952}"/>
              </a:ext>
            </a:extLst>
          </p:cNvPr>
          <p:cNvSpPr txBox="1"/>
          <p:nvPr userDrawn="1"/>
        </p:nvSpPr>
        <p:spPr>
          <a:xfrm>
            <a:off x="2809875" y="2330766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asd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294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0C325-C8C5-483E-BE2D-07AAA23E15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DDDD3E-3045-42D9-9D15-2A937A0AB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52E1C9-79AB-463C-9B00-C68C8EDD9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3340D2-FDE7-409D-A364-8FC8D5DD8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508010-D139-4623-AFC6-C337BAA4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025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EEEC52F1-1A39-4B21-8977-170B6D262A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278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F7ED5-1499-432E-B3EC-03969979C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CA819C-4D0F-4787-8571-011CFDCED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57E1D-06A5-4BFB-8496-654283CCC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901F7F-DB30-414E-9877-C1D9368B2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D33BAC-E677-4457-A60B-F761BEE0E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025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EEEC52F1-1A39-4B21-8977-170B6D262A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707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592ED-A537-4C08-B684-43081CCC5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78D9C0-5CCD-48EE-AC00-247D76645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D82CC1-16AE-4492-9DA1-EB5337090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1ADE85-C97C-422D-9208-570E507F8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699CA1-264C-4826-8B04-9A405F84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858634-360A-4D3B-9D02-9A3EABA1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025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EEEC52F1-1A39-4B21-8977-170B6D262A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416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9BCF61-EA5A-4182-8458-ECAC7E960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776" y="1360800"/>
            <a:ext cx="5511800" cy="838800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A7769A-954F-489C-8087-27F61021A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776" y="2199600"/>
            <a:ext cx="5511800" cy="399006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6E0E61-A657-4679-8923-EB978B065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60800"/>
            <a:ext cx="5183188" cy="839909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6AF4D2C-82D8-4AA5-896B-10D24DBB19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0709"/>
            <a:ext cx="5183188" cy="3988954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23CF81-63DB-4D8E-B46F-529429C9C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BF3289E-BD82-4D6F-A269-A2C84DF44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54B476F-D225-42FC-8BEA-E62D22D9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025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EEEC52F1-1A39-4B21-8977-170B6D262A69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9B4B64EA-C5B7-4AE2-A9AB-6F39CBA7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0869613" cy="796925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6078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D647C-3844-4471-B0F0-347541ADB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239E95C-A7F3-44EB-820D-EB3B27ED6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3C44E8-8904-444A-A42A-FBC7597A8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7A081-E5C9-4818-8CF6-67D7303F4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025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EEEC52F1-1A39-4B21-8977-170B6D262A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908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79C5C69-9FF6-453C-BED9-B3FB3ADE1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DF4B0B-8DA0-476C-ABEB-B3530F1AE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2A3640-EA29-4813-8903-A4D36F26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025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EEEC52F1-1A39-4B21-8977-170B6D262A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2417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83C965-B435-46F4-A7A0-1A5C2341F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49783C-990E-435D-85B2-BCFF41455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4E5AFAC-0A88-4EF9-BF15-F17C63A66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74FE88-AADC-4C57-AA5F-6A87769E0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74F3BD-CD2C-4294-84E9-507FE706F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E83BA2-055E-45A4-8370-C4D33FB7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025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EEEC52F1-1A39-4B21-8977-170B6D262A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2813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65AE5-4556-4865-90FC-D284FDC12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6199416-B0B0-4E79-A60A-B9D14F1D14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0DFC28-397F-4E9C-B5F4-5A08AF9DB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DA8565-3FFE-4850-A1D6-ED16142BC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327A1C5-8E51-460F-B807-0B7CBB910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474042-AB8D-4754-942A-F09EFA5E2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025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EEEC52F1-1A39-4B21-8977-170B6D262A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72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7CEA1FCD-827F-4CAD-AD55-57810D098411}"/>
              </a:ext>
            </a:extLst>
          </p:cNvPr>
          <p:cNvSpPr/>
          <p:nvPr userDrawn="1"/>
        </p:nvSpPr>
        <p:spPr>
          <a:xfrm>
            <a:off x="66675" y="76200"/>
            <a:ext cx="12039600" cy="6705600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88FB933-302E-44B6-B6DA-947B7A57F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20450" cy="7969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EE5C6C-96EA-4313-AF4C-BFA503EFF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775" y="1362075"/>
            <a:ext cx="11220450" cy="4814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7EE5F4-654E-4BF4-B58C-AC7C7CC34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5775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de-DE"/>
              <a:t>24.07.2021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8241C4-5B06-4128-AEE8-C58B12C13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3750" y="6310311"/>
            <a:ext cx="8372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de-DE"/>
              <a:t>Julian Arz - WebAssembly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0209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Play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mscripten.org/" TargetMode="External"/><Relationship Id="rId3" Type="http://schemas.openxmlformats.org/officeDocument/2006/relationships/hyperlink" Target="http://kripken.github.io/mloc_emscripten_talk/" TargetMode="External"/><Relationship Id="rId7" Type="http://schemas.openxmlformats.org/officeDocument/2006/relationships/hyperlink" Target="https://github.com/bytecodealliance/lucet" TargetMode="External"/><Relationship Id="rId2" Type="http://schemas.openxmlformats.org/officeDocument/2006/relationships/hyperlink" Target="https://wasmtime.de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asmer.io/" TargetMode="External"/><Relationship Id="rId5" Type="http://schemas.openxmlformats.org/officeDocument/2006/relationships/hyperlink" Target="https://hacks.mozilla.org/2019/03/standardizing-wasi-a-webassembly-system-interface/" TargetMode="External"/><Relationship Id="rId10" Type="http://schemas.openxmlformats.org/officeDocument/2006/relationships/hyperlink" Target="https://www.youtube.com/watch?v=IBZFJzGnBoU" TargetMode="External"/><Relationship Id="rId4" Type="http://schemas.openxmlformats.org/officeDocument/2006/relationships/hyperlink" Target="https://adlrocha.substack.com/p/adlrocha-can-wasm-become-the-new" TargetMode="External"/><Relationship Id="rId9" Type="http://schemas.openxmlformats.org/officeDocument/2006/relationships/hyperlink" Target="https://blazor.net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spectrum.ieee.org/tech-talk/telecom/security/more-worries-over-the-security-of-web-assembly" TargetMode="External"/><Relationship Id="rId3" Type="http://schemas.openxmlformats.org/officeDocument/2006/relationships/hyperlink" Target="https://twitter.com/solomonstre/status/1111004913222324225" TargetMode="External"/><Relationship Id="rId7" Type="http://schemas.openxmlformats.org/officeDocument/2006/relationships/hyperlink" Target="https://www.virusbulletin.com/virusbulletin/2018/10/dark-side-webassembly/" TargetMode="External"/><Relationship Id="rId2" Type="http://schemas.openxmlformats.org/officeDocument/2006/relationships/hyperlink" Target="https://webassembly.org/do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assembly.org/docs/security/" TargetMode="External"/><Relationship Id="rId5" Type="http://schemas.openxmlformats.org/officeDocument/2006/relationships/hyperlink" Target="https://madewithwebassembly.com/" TargetMode="External"/><Relationship Id="rId4" Type="http://schemas.openxmlformats.org/officeDocument/2006/relationships/hyperlink" Target="https://github.com/appcypher/awesome-wasm-lang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updates/2019/02/hotpath-with-wasm" TargetMode="External"/><Relationship Id="rId7" Type="http://schemas.openxmlformats.org/officeDocument/2006/relationships/hyperlink" Target="https://www.youtube.com/watch?v=aC_QLLilwso" TargetMode="External"/><Relationship Id="rId2" Type="http://schemas.openxmlformats.org/officeDocument/2006/relationships/hyperlink" Target="https://medium.com/@torch2424/webassembly-is-fast-a-real-world-benchmark-of-webassembly-vs-es6-d85a23f8e19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to/linkuriousdev/to-wasm-or-not-to-wasm-3803" TargetMode="External"/><Relationship Id="rId5" Type="http://schemas.openxmlformats.org/officeDocument/2006/relationships/hyperlink" Target="https://medium.com/vacatronics/webassembly-in-go-vs-javascript-a-benchmark-6deb28f24e9d" TargetMode="External"/><Relationship Id="rId4" Type="http://schemas.openxmlformats.org/officeDocument/2006/relationships/hyperlink" Target="https://surma.dev/things/js-to-asc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3F76E4-A484-4E22-A2FC-0CF9F570C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130" y="342151"/>
            <a:ext cx="12015740" cy="915147"/>
          </a:xfrm>
          <a:solidFill>
            <a:schemeClr val="accent2"/>
          </a:solidFill>
        </p:spPr>
        <p:txBody>
          <a:bodyPr/>
          <a:lstStyle/>
          <a:p>
            <a:r>
              <a:rPr lang="de-DE" spc="300" dirty="0" err="1">
                <a:solidFill>
                  <a:schemeClr val="bg1"/>
                </a:solidFill>
                <a:latin typeface="Play" panose="00000500000000000000" pitchFamily="2" charset="0"/>
              </a:rPr>
              <a:t>WebAssembly</a:t>
            </a:r>
            <a:endParaRPr lang="de-DE" spc="300" dirty="0">
              <a:solidFill>
                <a:schemeClr val="bg1"/>
              </a:solidFill>
              <a:latin typeface="Play" panose="00000500000000000000" pitchFamily="2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E18D922-0C2F-4F09-8CCF-7EC66F4B4D17}"/>
              </a:ext>
            </a:extLst>
          </p:cNvPr>
          <p:cNvSpPr txBox="1"/>
          <p:nvPr/>
        </p:nvSpPr>
        <p:spPr>
          <a:xfrm>
            <a:off x="78605" y="1671366"/>
            <a:ext cx="12015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Julian Arz - 24.07.2021</a:t>
            </a:r>
          </a:p>
        </p:txBody>
      </p:sp>
      <p:pic>
        <p:nvPicPr>
          <p:cNvPr id="7" name="Grafik 6" descr="Ein Bild, das Decke, drinnen, Draht, Metall enthält.&#10;&#10;Automatisch generierte Beschreibung">
            <a:extLst>
              <a:ext uri="{FF2B5EF4-FFF2-40B4-BE49-F238E27FC236}">
                <a16:creationId xmlns:a16="http://schemas.microsoft.com/office/drawing/2014/main" id="{67D123D9-45C1-4114-89CA-62E796C6F4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 t="23364" r="32" b="32948"/>
          <a:stretch/>
        </p:blipFill>
        <p:spPr>
          <a:xfrm>
            <a:off x="496700" y="2547099"/>
            <a:ext cx="11198600" cy="3676650"/>
          </a:xfrm>
          <a:prstGeom prst="rect">
            <a:avLst/>
          </a:prstGeom>
          <a:ln w="38100" cap="rnd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5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77"/>
    </mc:Choice>
    <mc:Fallback xmlns="">
      <p:transition spd="slow" advTm="390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363DB-A5FF-477E-BD79-6E213628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Demo: Heron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2F5EC2-831F-4732-B87F-40A823318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800" dirty="0"/>
              <a:t>Code: Reverse </a:t>
            </a:r>
            <a:r>
              <a:rPr lang="de-DE" sz="2800" dirty="0" err="1"/>
              <a:t>Polish</a:t>
            </a:r>
            <a:r>
              <a:rPr lang="de-DE" sz="2800" dirty="0"/>
              <a:t> Notation (</a:t>
            </a:r>
            <a:r>
              <a:rPr lang="de-DE" sz="2800" dirty="0" err="1"/>
              <a:t>stack</a:t>
            </a:r>
            <a:r>
              <a:rPr lang="de-DE" sz="2800" dirty="0"/>
              <a:t> </a:t>
            </a:r>
            <a:r>
              <a:rPr lang="de-DE" sz="2800" dirty="0" err="1"/>
              <a:t>machine</a:t>
            </a:r>
            <a:r>
              <a:rPr lang="de-DE" sz="2800" dirty="0"/>
              <a:t> </a:t>
            </a:r>
            <a:r>
              <a:rPr lang="de-DE" sz="2800" dirty="0" err="1"/>
              <a:t>semantics</a:t>
            </a:r>
            <a:r>
              <a:rPr lang="de-DE" sz="2800" dirty="0"/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dirty="0" err="1">
                <a:solidFill>
                  <a:schemeClr val="tx1"/>
                </a:solidFill>
              </a:rPr>
              <a:t>It‘s</a:t>
            </a:r>
            <a:r>
              <a:rPr lang="de-DE" sz="2800" dirty="0">
                <a:solidFill>
                  <a:schemeClr val="tx1"/>
                </a:solidFill>
              </a:rPr>
              <a:t> not JavaScript, but </a:t>
            </a:r>
            <a:r>
              <a:rPr lang="de-DE" sz="2800" dirty="0" err="1">
                <a:solidFill>
                  <a:schemeClr val="tx1"/>
                </a:solidFill>
              </a:rPr>
              <a:t>is</a:t>
            </a:r>
            <a:r>
              <a:rPr lang="de-DE" sz="2800" dirty="0">
                <a:solidFill>
                  <a:schemeClr val="tx1"/>
                </a:solidFill>
              </a:rPr>
              <a:t> also not </a:t>
            </a:r>
            <a:r>
              <a:rPr lang="de-DE" sz="2800" dirty="0" err="1">
                <a:solidFill>
                  <a:schemeClr val="tx1"/>
                </a:solidFill>
              </a:rPr>
              <a:t>assembly</a:t>
            </a:r>
            <a:r>
              <a:rPr lang="de-DE" sz="2800" dirty="0">
                <a:solidFill>
                  <a:schemeClr val="tx1"/>
                </a:solidFill>
              </a:rPr>
              <a:t>!</a:t>
            </a:r>
          </a:p>
          <a:p>
            <a:pPr marL="0" indent="0">
              <a:buNone/>
            </a:pPr>
            <a:r>
              <a:rPr lang="de-DE" sz="2800" dirty="0">
                <a:solidFill>
                  <a:schemeClr val="tx1"/>
                </a:solidFill>
              </a:rPr>
              <a:t>Close </a:t>
            </a:r>
            <a:r>
              <a:rPr lang="de-DE" sz="2800" dirty="0" err="1">
                <a:solidFill>
                  <a:schemeClr val="tx1"/>
                </a:solidFill>
              </a:rPr>
              <a:t>to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assembly</a:t>
            </a:r>
            <a:r>
              <a:rPr lang="de-DE" sz="2800" dirty="0">
                <a:solidFill>
                  <a:schemeClr val="tx1"/>
                </a:solidFill>
              </a:rPr>
              <a:t>, </a:t>
            </a:r>
            <a:r>
              <a:rPr lang="de-DE" sz="2800" dirty="0" err="1">
                <a:solidFill>
                  <a:schemeClr val="tx1"/>
                </a:solidFill>
              </a:rPr>
              <a:t>allows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compiling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while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downloading</a:t>
            </a:r>
            <a:endParaRPr lang="de-DE" sz="2800" dirty="0">
              <a:solidFill>
                <a:schemeClr val="tx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CD0E8EF-B137-4917-831E-3C158BC69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0" y="3314700"/>
            <a:ext cx="2105025" cy="228600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ECDE594-4912-48DE-9802-C50ED8608701}"/>
              </a:ext>
            </a:extLst>
          </p:cNvPr>
          <p:cNvCxnSpPr/>
          <p:nvPr/>
        </p:nvCxnSpPr>
        <p:spPr>
          <a:xfrm>
            <a:off x="5191123" y="3429000"/>
            <a:ext cx="205740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E4CCDB06-65BB-42CB-8137-405AA4B6E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4" y="2786062"/>
            <a:ext cx="1924050" cy="128587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DC501BB-8B08-4484-BF56-BBA041574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885" y="2534746"/>
            <a:ext cx="523875" cy="152400"/>
          </a:xfrm>
          <a:prstGeom prst="rect">
            <a:avLst/>
          </a:prstGeom>
        </p:spPr>
      </p:pic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4324E759-0DA9-42AE-AEA1-3A7595FC8559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 rot="5400000">
            <a:off x="4285210" y="2088111"/>
            <a:ext cx="192578" cy="1390649"/>
          </a:xfrm>
          <a:prstGeom prst="bentConnector2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6D70C74C-FF4D-4442-BB77-9C1C53A0EAC1}"/>
              </a:ext>
            </a:extLst>
          </p:cNvPr>
          <p:cNvCxnSpPr>
            <a:stCxn id="15" idx="2"/>
          </p:cNvCxnSpPr>
          <p:nvPr/>
        </p:nvCxnSpPr>
        <p:spPr>
          <a:xfrm rot="5400000">
            <a:off x="4108997" y="2273848"/>
            <a:ext cx="554528" cy="1381124"/>
          </a:xfrm>
          <a:prstGeom prst="bentConnector2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A40833AF-AE83-41A9-A15E-E1B573A0E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025" y="2964410"/>
            <a:ext cx="704850" cy="200025"/>
          </a:xfrm>
          <a:prstGeom prst="rect">
            <a:avLst/>
          </a:prstGeom>
        </p:spPr>
      </p:pic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56B8660-402C-41B1-8217-562CBBD5C5E4}"/>
              </a:ext>
            </a:extLst>
          </p:cNvPr>
          <p:cNvCxnSpPr>
            <a:stCxn id="18" idx="3"/>
          </p:cNvCxnSpPr>
          <p:nvPr/>
        </p:nvCxnSpPr>
        <p:spPr>
          <a:xfrm flipV="1">
            <a:off x="2428875" y="3051174"/>
            <a:ext cx="361948" cy="13249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D80C106E-942F-4CC0-B997-B18035D9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21" name="Fußzeilenplatzhalter 20">
            <a:extLst>
              <a:ext uri="{FF2B5EF4-FFF2-40B4-BE49-F238E27FC236}">
                <a16:creationId xmlns:a16="http://schemas.microsoft.com/office/drawing/2014/main" id="{FABEFE96-462E-4BBD-8A1B-F43BC1B45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</p:spTree>
    <p:extLst>
      <p:ext uri="{BB962C8B-B14F-4D97-AF65-F5344CB8AC3E}">
        <p14:creationId xmlns:p14="http://schemas.microsoft.com/office/powerpoint/2010/main" val="30929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"/>
    </mc:Choice>
    <mc:Fallback xmlns="">
      <p:transition spd="slow" advTm="51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ACC4B-F468-4993-976E-6D248F18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Labyrinth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2F053C-C9BC-4750-87C9-09219DD4C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Hello World &amp; simple </a:t>
            </a:r>
            <a:r>
              <a:rPr lang="de-DE" dirty="0" err="1"/>
              <a:t>functions</a:t>
            </a:r>
            <a:r>
              <a:rPr lang="de-DE" dirty="0"/>
              <a:t>: easy</a:t>
            </a:r>
          </a:p>
          <a:p>
            <a:r>
              <a:rPr lang="de-DE" dirty="0"/>
              <a:t>Pass /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: </a:t>
            </a:r>
            <a:r>
              <a:rPr lang="de-DE" dirty="0" err="1"/>
              <a:t>tricky</a:t>
            </a:r>
            <a:endParaRPr lang="de-DE" dirty="0"/>
          </a:p>
          <a:p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 err="1">
                <a:solidFill>
                  <a:schemeClr val="tx1"/>
                </a:solidFill>
              </a:rPr>
              <a:t>My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first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experiences</a:t>
            </a:r>
            <a:r>
              <a:rPr lang="de-DE" dirty="0">
                <a:solidFill>
                  <a:schemeClr val="tx1"/>
                </a:solidFill>
              </a:rPr>
              <a:t> (</a:t>
            </a:r>
            <a:r>
              <a:rPr lang="de-DE" dirty="0" err="1">
                <a:solidFill>
                  <a:schemeClr val="tx1"/>
                </a:solidFill>
              </a:rPr>
              <a:t>around</a:t>
            </a:r>
            <a:r>
              <a:rPr lang="de-DE" dirty="0">
                <a:solidFill>
                  <a:schemeClr val="tx1"/>
                </a:solidFill>
              </a:rPr>
              <a:t> 2019):</a:t>
            </a:r>
          </a:p>
          <a:p>
            <a:r>
              <a:rPr lang="de-DE" dirty="0" err="1">
                <a:solidFill>
                  <a:schemeClr val="tx1"/>
                </a:solidFill>
              </a:rPr>
              <a:t>No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clear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guidelines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bad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documentation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no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debugging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capabilities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C++ - </a:t>
            </a:r>
            <a:r>
              <a:rPr lang="de-DE" dirty="0" err="1">
                <a:solidFill>
                  <a:schemeClr val="tx1"/>
                </a:solidFill>
              </a:rPr>
              <a:t>issue</a:t>
            </a:r>
            <a:r>
              <a:rPr lang="de-DE" dirty="0">
                <a:solidFill>
                  <a:schemeClr val="tx1"/>
                </a:solidFill>
              </a:rPr>
              <a:t>? Maybe Rust </a:t>
            </a:r>
            <a:r>
              <a:rPr lang="de-DE" dirty="0" err="1">
                <a:solidFill>
                  <a:schemeClr val="tx1"/>
                </a:solidFill>
              </a:rPr>
              <a:t>better</a:t>
            </a:r>
            <a:r>
              <a:rPr lang="de-DE" dirty="0">
                <a:solidFill>
                  <a:schemeClr val="tx1"/>
                </a:solidFill>
              </a:rPr>
              <a:t>?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chemeClr val="tx1"/>
                </a:solidFill>
              </a:rPr>
              <a:t>Today (2021):</a:t>
            </a:r>
          </a:p>
          <a:p>
            <a:r>
              <a:rPr lang="de-DE" dirty="0" err="1">
                <a:solidFill>
                  <a:schemeClr val="tx1"/>
                </a:solidFill>
              </a:rPr>
              <a:t>Better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documentation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both</a:t>
            </a:r>
            <a:r>
              <a:rPr lang="de-DE" dirty="0">
                <a:solidFill>
                  <a:schemeClr val="tx1"/>
                </a:solidFill>
              </a:rPr>
              <a:t> Chrome and Firefox </a:t>
            </a:r>
            <a:r>
              <a:rPr lang="de-DE" dirty="0" err="1">
                <a:solidFill>
                  <a:schemeClr val="tx1"/>
                </a:solidFill>
              </a:rPr>
              <a:t>have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debuggers</a:t>
            </a:r>
            <a:endParaRPr lang="de-DE" dirty="0">
              <a:solidFill>
                <a:schemeClr val="tx1"/>
              </a:solidFill>
            </a:endParaRP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315FA4C-49C7-4F1B-A3E2-47B4DF49A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0"/>
          <a:stretch/>
        </p:blipFill>
        <p:spPr>
          <a:xfrm>
            <a:off x="7024869" y="140001"/>
            <a:ext cx="4972744" cy="3288999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19163C-C4D7-4A87-959A-CBBFEC8BB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652CD5-1533-4E19-A1FE-729AF9C6B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</p:spTree>
    <p:extLst>
      <p:ext uri="{BB962C8B-B14F-4D97-AF65-F5344CB8AC3E}">
        <p14:creationId xmlns:p14="http://schemas.microsoft.com/office/powerpoint/2010/main" val="122717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148"/>
    </mc:Choice>
    <mc:Fallback xmlns="">
      <p:transition spd="slow" advTm="13914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ACC4B-F468-4993-976E-6D248F18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Labyrinth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2F053C-C9BC-4750-87C9-09219DD4C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r>
              <a:rPr lang="de-DE" dirty="0"/>
              <a:t>Opens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possibilities</a:t>
            </a:r>
            <a:r>
              <a:rPr lang="de-DE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job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315FA4C-49C7-4F1B-A3E2-47B4DF49A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0"/>
          <a:stretch/>
        </p:blipFill>
        <p:spPr>
          <a:xfrm>
            <a:off x="7024869" y="140001"/>
            <a:ext cx="4972744" cy="3288999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38BC71-DA44-4051-B09D-E840028F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2A405F-3E0E-47AC-8F03-ADE6A249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</p:spTree>
    <p:extLst>
      <p:ext uri="{BB962C8B-B14F-4D97-AF65-F5344CB8AC3E}">
        <p14:creationId xmlns:p14="http://schemas.microsoft.com/office/powerpoint/2010/main" val="142758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24"/>
    </mc:Choice>
    <mc:Fallback xmlns="">
      <p:transition spd="slow" advTm="6652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93B1D4-4108-49EB-8C1B-CE9553FD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does</a:t>
            </a:r>
            <a:r>
              <a:rPr lang="de-DE" sz="2000" dirty="0"/>
              <a:t> </a:t>
            </a:r>
            <a:r>
              <a:rPr lang="de-DE" sz="2000" dirty="0" err="1"/>
              <a:t>WebAssembly</a:t>
            </a:r>
            <a:r>
              <a:rPr lang="de-DE" sz="2000" dirty="0"/>
              <a:t> </a:t>
            </a:r>
            <a:r>
              <a:rPr lang="de-DE" sz="2000" dirty="0" err="1"/>
              <a:t>relate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…</a:t>
            </a:r>
            <a:br>
              <a:rPr lang="de-DE" dirty="0"/>
            </a:br>
            <a:r>
              <a:rPr lang="de-DE" sz="4900" dirty="0"/>
              <a:t>… JavaScript?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045C7D-185C-4A4E-A214-B903FD7B8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Goal: </a:t>
            </a:r>
            <a:r>
              <a:rPr lang="de-DE" dirty="0" err="1">
                <a:solidFill>
                  <a:schemeClr val="accent1"/>
                </a:solidFill>
              </a:rPr>
              <a:t>complement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JS, not</a:t>
            </a:r>
            <a:r>
              <a:rPr lang="de-DE" b="1" dirty="0"/>
              <a:t> </a:t>
            </a:r>
            <a:r>
              <a:rPr lang="de-DE" dirty="0" err="1"/>
              <a:t>replacement</a:t>
            </a:r>
            <a:endParaRPr lang="de-DE" dirty="0"/>
          </a:p>
          <a:p>
            <a:r>
              <a:rPr lang="de-DE" dirty="0"/>
              <a:t>Releases feature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JS (e.g. SIMD, multi-threading, …)</a:t>
            </a:r>
          </a:p>
          <a:p>
            <a:r>
              <a:rPr lang="de-DE" dirty="0"/>
              <a:t>Use </a:t>
            </a:r>
            <a:r>
              <a:rPr lang="de-DE" dirty="0" err="1"/>
              <a:t>cases</a:t>
            </a:r>
            <a:r>
              <a:rPr lang="de-DE" dirty="0"/>
              <a:t>: high </a:t>
            </a:r>
            <a:r>
              <a:rPr lang="de-DE" dirty="0" err="1"/>
              <a:t>performance</a:t>
            </a:r>
            <a:r>
              <a:rPr lang="de-DE" dirty="0"/>
              <a:t>,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start-up</a:t>
            </a: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27E5864-847D-4599-B7A2-24CD0D7A2834}"/>
              </a:ext>
            </a:extLst>
          </p:cNvPr>
          <p:cNvSpPr txBox="1"/>
          <p:nvPr/>
        </p:nvSpPr>
        <p:spPr>
          <a:xfrm>
            <a:off x="1058871" y="3923945"/>
            <a:ext cx="109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gaming</a:t>
            </a:r>
            <a:endParaRPr lang="de-DE" sz="24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12149E-B29F-4715-8164-299B8E331766}"/>
              </a:ext>
            </a:extLst>
          </p:cNvPr>
          <p:cNvSpPr txBox="1"/>
          <p:nvPr/>
        </p:nvSpPr>
        <p:spPr>
          <a:xfrm>
            <a:off x="3781343" y="3591550"/>
            <a:ext cx="3534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virtual / </a:t>
            </a:r>
            <a:r>
              <a:rPr lang="de-DE" sz="2400" dirty="0" err="1"/>
              <a:t>augmented</a:t>
            </a:r>
            <a:r>
              <a:rPr lang="de-DE" sz="2400" dirty="0"/>
              <a:t> </a:t>
            </a:r>
            <a:r>
              <a:rPr lang="de-DE" sz="2400" dirty="0" err="1"/>
              <a:t>reality</a:t>
            </a:r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BA521F3-3BAE-47FC-B645-08BB35CCEEA7}"/>
              </a:ext>
            </a:extLst>
          </p:cNvPr>
          <p:cNvSpPr txBox="1"/>
          <p:nvPr/>
        </p:nvSpPr>
        <p:spPr>
          <a:xfrm>
            <a:off x="3013184" y="4205553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CAD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43A4780-E9B3-4A56-8EC5-ECC502E9ED97}"/>
              </a:ext>
            </a:extLst>
          </p:cNvPr>
          <p:cNvSpPr txBox="1"/>
          <p:nvPr/>
        </p:nvSpPr>
        <p:spPr>
          <a:xfrm>
            <a:off x="4735558" y="4464013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AI / </a:t>
            </a:r>
            <a:r>
              <a:rPr lang="de-DE" sz="2400" dirty="0" err="1"/>
              <a:t>machine</a:t>
            </a:r>
            <a:r>
              <a:rPr lang="de-DE" sz="2400" dirty="0"/>
              <a:t> </a:t>
            </a:r>
            <a:r>
              <a:rPr lang="de-DE" sz="2400" dirty="0" err="1"/>
              <a:t>learning</a:t>
            </a:r>
            <a:endParaRPr lang="de-DE" sz="2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2617B3B-4D5A-4BBE-B487-19B52CAC7A27}"/>
              </a:ext>
            </a:extLst>
          </p:cNvPr>
          <p:cNvSpPr txBox="1"/>
          <p:nvPr/>
        </p:nvSpPr>
        <p:spPr>
          <a:xfrm>
            <a:off x="1321331" y="4948826"/>
            <a:ext cx="2757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scientific</a:t>
            </a:r>
            <a:r>
              <a:rPr lang="de-DE" sz="2400" dirty="0"/>
              <a:t> </a:t>
            </a:r>
            <a:r>
              <a:rPr lang="de-DE" sz="2400" dirty="0" err="1"/>
              <a:t>computing</a:t>
            </a:r>
            <a:endParaRPr lang="de-DE" sz="2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DFA618C-2D57-4667-A388-79B90F19557C}"/>
              </a:ext>
            </a:extLst>
          </p:cNvPr>
          <p:cNvSpPr txBox="1"/>
          <p:nvPr/>
        </p:nvSpPr>
        <p:spPr>
          <a:xfrm>
            <a:off x="4846976" y="5372194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video</a:t>
            </a:r>
            <a:r>
              <a:rPr lang="de-DE" sz="2400" dirty="0"/>
              <a:t> </a:t>
            </a:r>
            <a:r>
              <a:rPr lang="de-DE" sz="2400" dirty="0" err="1"/>
              <a:t>editing</a:t>
            </a:r>
            <a:endParaRPr lang="de-DE" sz="24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89399D-0CBB-4032-ABC2-E16BC2D6C29A}"/>
              </a:ext>
            </a:extLst>
          </p:cNvPr>
          <p:cNvSpPr txBox="1"/>
          <p:nvPr/>
        </p:nvSpPr>
        <p:spPr>
          <a:xfrm>
            <a:off x="8214380" y="4177952"/>
            <a:ext cx="292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language</a:t>
            </a:r>
            <a:r>
              <a:rPr lang="de-DE" sz="2400" dirty="0"/>
              <a:t> </a:t>
            </a:r>
            <a:r>
              <a:rPr lang="de-DE" sz="2400" dirty="0" err="1"/>
              <a:t>interpreters</a:t>
            </a:r>
            <a:endParaRPr lang="de-DE" sz="24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DFD7B3F-1252-48E1-888E-9D9E166EB883}"/>
              </a:ext>
            </a:extLst>
          </p:cNvPr>
          <p:cNvSpPr txBox="1"/>
          <p:nvPr/>
        </p:nvSpPr>
        <p:spPr>
          <a:xfrm>
            <a:off x="8927556" y="4804831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VMs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1C9DD4B-1C48-450E-9F46-61BA3DDF629B}"/>
              </a:ext>
            </a:extLst>
          </p:cNvPr>
          <p:cNvSpPr txBox="1"/>
          <p:nvPr/>
        </p:nvSpPr>
        <p:spPr>
          <a:xfrm>
            <a:off x="7518289" y="5410397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cryptography</a:t>
            </a:r>
            <a:endParaRPr lang="de-DE" sz="2400" dirty="0"/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388BC36E-E928-4ABC-B54E-167DFD514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4D601374-9A34-4F28-8A32-FE2FC14A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</p:spTree>
    <p:extLst>
      <p:ext uri="{BB962C8B-B14F-4D97-AF65-F5344CB8AC3E}">
        <p14:creationId xmlns:p14="http://schemas.microsoft.com/office/powerpoint/2010/main" val="376822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229"/>
    </mc:Choice>
    <mc:Fallback xmlns="">
      <p:transition spd="slow" advTm="27322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93B1D4-4108-49EB-8C1B-CE9553FD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does</a:t>
            </a:r>
            <a:r>
              <a:rPr lang="de-DE" sz="2000" dirty="0"/>
              <a:t> </a:t>
            </a:r>
            <a:r>
              <a:rPr lang="de-DE" sz="2000" dirty="0" err="1"/>
              <a:t>WebAssembly</a:t>
            </a:r>
            <a:r>
              <a:rPr lang="de-DE" sz="2000" dirty="0"/>
              <a:t> </a:t>
            </a:r>
            <a:r>
              <a:rPr lang="de-DE" sz="2000" dirty="0" err="1"/>
              <a:t>relate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…</a:t>
            </a:r>
            <a:br>
              <a:rPr lang="de-DE" dirty="0"/>
            </a:br>
            <a:r>
              <a:rPr lang="de-DE" sz="4900" dirty="0"/>
              <a:t>… </a:t>
            </a:r>
            <a:r>
              <a:rPr lang="de-DE" sz="4900" dirty="0" err="1"/>
              <a:t>the</a:t>
            </a:r>
            <a:r>
              <a:rPr lang="de-DE" sz="4900" dirty="0"/>
              <a:t> JVM?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045C7D-185C-4A4E-A214-B903FD7B8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Java Applets: heavy-</a:t>
            </a:r>
            <a:r>
              <a:rPr lang="de-DE" dirty="0" err="1"/>
              <a:t>weight</a:t>
            </a:r>
            <a:r>
              <a:rPr lang="de-DE" dirty="0"/>
              <a:t>, slow </a:t>
            </a:r>
            <a:r>
              <a:rPr lang="de-DE" dirty="0" err="1"/>
              <a:t>startup</a:t>
            </a:r>
            <a:endParaRPr lang="de-DE" dirty="0"/>
          </a:p>
          <a:p>
            <a:r>
              <a:rPr lang="de-DE" dirty="0" err="1"/>
              <a:t>WebAssembly</a:t>
            </a:r>
            <a:r>
              <a:rPr lang="de-DE" dirty="0"/>
              <a:t>: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functionalities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browsers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WebAssembly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limited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Web</a:t>
            </a:r>
          </a:p>
          <a:p>
            <a:pPr lvl="1"/>
            <a:r>
              <a:rPr lang="en-US" dirty="0"/>
              <a:t>Runtimes </a:t>
            </a:r>
            <a:r>
              <a:rPr lang="en-US" dirty="0">
                <a:solidFill>
                  <a:schemeClr val="accent1"/>
                </a:solidFill>
              </a:rPr>
              <a:t>outside of browser</a:t>
            </a:r>
            <a:r>
              <a:rPr lang="en-US" dirty="0"/>
              <a:t>: </a:t>
            </a:r>
            <a:r>
              <a:rPr lang="en-US" dirty="0" err="1"/>
              <a:t>wasmtime</a:t>
            </a:r>
            <a:r>
              <a:rPr lang="en-US" dirty="0"/>
              <a:t>, </a:t>
            </a:r>
            <a:r>
              <a:rPr lang="en-US" dirty="0" err="1"/>
              <a:t>Wasmer</a:t>
            </a:r>
            <a:r>
              <a:rPr lang="en-US" dirty="0"/>
              <a:t>, </a:t>
            </a:r>
            <a:r>
              <a:rPr lang="en-US" dirty="0" err="1"/>
              <a:t>lucet</a:t>
            </a:r>
            <a:endParaRPr lang="en-US" dirty="0"/>
          </a:p>
          <a:p>
            <a:pPr lvl="1"/>
            <a:r>
              <a:rPr lang="en-US" dirty="0"/>
              <a:t>Standardization process -- </a:t>
            </a:r>
            <a:r>
              <a:rPr lang="de-DE" dirty="0" err="1"/>
              <a:t>WebAssembly</a:t>
            </a:r>
            <a:r>
              <a:rPr lang="de-DE" dirty="0"/>
              <a:t> System Interface (WASI)</a:t>
            </a:r>
          </a:p>
          <a:p>
            <a:r>
              <a:rPr lang="de-DE" dirty="0"/>
              <a:t>Java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: „Write </a:t>
            </a:r>
            <a:r>
              <a:rPr lang="de-DE" dirty="0" err="1"/>
              <a:t>once</a:t>
            </a:r>
            <a:r>
              <a:rPr lang="de-DE" dirty="0"/>
              <a:t>,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anywhere</a:t>
            </a:r>
            <a:r>
              <a:rPr lang="de-DE" dirty="0"/>
              <a:t>“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059394DC-8AD0-4336-8A83-8E2F7641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B4D7318A-9DEB-4267-9386-AFCD1DFC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</p:spTree>
    <p:extLst>
      <p:ext uri="{BB962C8B-B14F-4D97-AF65-F5344CB8AC3E}">
        <p14:creationId xmlns:p14="http://schemas.microsoft.com/office/powerpoint/2010/main" val="368439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"/>
    </mc:Choice>
    <mc:Fallback xmlns="">
      <p:transition spd="slow" advTm="82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93B1D4-4108-49EB-8C1B-CE9553FD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does</a:t>
            </a:r>
            <a:r>
              <a:rPr lang="de-DE" sz="2000" dirty="0"/>
              <a:t> </a:t>
            </a:r>
            <a:r>
              <a:rPr lang="de-DE" sz="2000" dirty="0" err="1"/>
              <a:t>WebAssembly</a:t>
            </a:r>
            <a:r>
              <a:rPr lang="de-DE" sz="2000" dirty="0"/>
              <a:t> </a:t>
            </a:r>
            <a:r>
              <a:rPr lang="de-DE" sz="2000" dirty="0" err="1"/>
              <a:t>relate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…</a:t>
            </a:r>
            <a:br>
              <a:rPr lang="de-DE" dirty="0"/>
            </a:br>
            <a:r>
              <a:rPr lang="de-DE" sz="4900" dirty="0"/>
              <a:t>… Docker?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045C7D-185C-4A4E-A214-B903FD7B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826" y="3062288"/>
            <a:ext cx="11220450" cy="1966913"/>
          </a:xfrm>
        </p:spPr>
        <p:txBody>
          <a:bodyPr/>
          <a:lstStyle/>
          <a:p>
            <a:r>
              <a:rPr lang="de-DE" dirty="0"/>
              <a:t>Can </a:t>
            </a:r>
            <a:r>
              <a:rPr lang="de-DE" dirty="0" err="1"/>
              <a:t>WebAssembly</a:t>
            </a:r>
            <a:r>
              <a:rPr lang="de-DE" dirty="0"/>
              <a:t> </a:t>
            </a:r>
            <a:r>
              <a:rPr lang="de-DE" dirty="0" err="1"/>
              <a:t>replace</a:t>
            </a:r>
            <a:r>
              <a:rPr lang="de-DE" dirty="0"/>
              <a:t> Docker </a:t>
            </a:r>
            <a:r>
              <a:rPr lang="de-DE" dirty="0" err="1"/>
              <a:t>containers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Maybe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pPr lvl="1"/>
            <a:r>
              <a:rPr lang="de-DE" dirty="0"/>
              <a:t>e.g. </a:t>
            </a:r>
            <a:r>
              <a:rPr lang="de-DE" dirty="0" err="1"/>
              <a:t>serverless</a:t>
            </a:r>
            <a:r>
              <a:rPr lang="de-DE" dirty="0"/>
              <a:t>: </a:t>
            </a:r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startup</a:t>
            </a:r>
            <a:endParaRPr lang="de-DE" dirty="0"/>
          </a:p>
          <a:p>
            <a:pPr lvl="1"/>
            <a:r>
              <a:rPr lang="de-DE" dirty="0" err="1"/>
              <a:t>Krustlet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9244E8-6D5F-4FF8-BFDD-921F860D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C390E6-1399-4071-BD2B-762E6FCC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Julian Arz - </a:t>
            </a:r>
            <a:r>
              <a:rPr lang="de-DE" dirty="0" err="1"/>
              <a:t>WebAssembly</a:t>
            </a:r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D1ED400-8959-4657-8E73-62F6E70513B2}"/>
              </a:ext>
            </a:extLst>
          </p:cNvPr>
          <p:cNvSpPr txBox="1">
            <a:spLocks/>
          </p:cNvSpPr>
          <p:nvPr/>
        </p:nvSpPr>
        <p:spPr>
          <a:xfrm>
            <a:off x="514826" y="1547812"/>
            <a:ext cx="11220450" cy="2224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r>
              <a:rPr lang="de-DE" dirty="0"/>
              <a:t>Containers: </a:t>
            </a:r>
            <a:r>
              <a:rPr lang="de-DE" dirty="0" err="1"/>
              <a:t>isolated</a:t>
            </a:r>
            <a:r>
              <a:rPr lang="de-DE" dirty="0"/>
              <a:t> OS-Level </a:t>
            </a:r>
            <a:r>
              <a:rPr lang="de-DE" dirty="0" err="1"/>
              <a:t>virtualized</a:t>
            </a:r>
            <a:r>
              <a:rPr lang="de-DE" dirty="0"/>
              <a:t> </a:t>
            </a:r>
            <a:r>
              <a:rPr lang="de-DE" dirty="0" err="1"/>
              <a:t>sandbox</a:t>
            </a:r>
            <a:endParaRPr lang="de-DE" dirty="0"/>
          </a:p>
          <a:p>
            <a:r>
              <a:rPr lang="de-DE" dirty="0" err="1"/>
              <a:t>WebAssembly</a:t>
            </a:r>
            <a:r>
              <a:rPr lang="de-DE" dirty="0"/>
              <a:t> (+ WASI): </a:t>
            </a:r>
            <a:r>
              <a:rPr lang="de-DE" dirty="0" err="1"/>
              <a:t>sandboxed</a:t>
            </a:r>
            <a:r>
              <a:rPr lang="de-DE" dirty="0"/>
              <a:t>, </a:t>
            </a:r>
            <a:r>
              <a:rPr lang="de-DE" dirty="0" err="1"/>
              <a:t>isolated</a:t>
            </a:r>
            <a:r>
              <a:rPr lang="de-DE" dirty="0"/>
              <a:t> </a:t>
            </a:r>
            <a:r>
              <a:rPr lang="de-DE" dirty="0" err="1"/>
              <a:t>execution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WebAssembly</a:t>
            </a:r>
            <a:r>
              <a:rPr lang="de-DE" dirty="0"/>
              <a:t> </a:t>
            </a:r>
            <a:r>
              <a:rPr lang="de-DE" dirty="0" err="1"/>
              <a:t>replace</a:t>
            </a:r>
            <a:r>
              <a:rPr lang="de-DE" dirty="0"/>
              <a:t> Docker?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2BECF09-15DC-444B-AA44-8983C778D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76" y="1435349"/>
            <a:ext cx="7619047" cy="39873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7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3"/>
    </mc:Choice>
    <mc:Fallback xmlns="">
      <p:transition spd="slow" advTm="1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7AB5B4-AFF9-4EB6-9288-CB064A74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25A852-4AB6-4EC6-9B2F-4B5A2C90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depends</a:t>
            </a:r>
            <a:endParaRPr lang="de-DE" dirty="0"/>
          </a:p>
          <a:p>
            <a:r>
              <a:rPr lang="de-DE" dirty="0"/>
              <a:t>Benchmarks (</a:t>
            </a:r>
            <a:r>
              <a:rPr lang="de-DE" dirty="0" err="1"/>
              <a:t>see</a:t>
            </a:r>
            <a:r>
              <a:rPr lang="de-DE" dirty="0"/>
              <a:t> Appendix):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2 </a:t>
            </a:r>
            <a:r>
              <a:rPr lang="de-DE" dirty="0" err="1"/>
              <a:t>to</a:t>
            </a:r>
            <a:r>
              <a:rPr lang="de-DE" dirty="0"/>
              <a:t> 4 </a:t>
            </a:r>
            <a:r>
              <a:rPr lang="de-DE" dirty="0" err="1"/>
              <a:t>faster</a:t>
            </a:r>
            <a:r>
              <a:rPr lang="de-DE" dirty="0"/>
              <a:t>, </a:t>
            </a:r>
            <a:r>
              <a:rPr lang="de-DE" dirty="0" err="1"/>
              <a:t>some</a:t>
            </a:r>
            <a:r>
              <a:rPr lang="de-DE" dirty="0"/>
              <a:t> also </a:t>
            </a:r>
            <a:r>
              <a:rPr lang="de-DE" dirty="0" err="1"/>
              <a:t>slower</a:t>
            </a:r>
            <a:endParaRPr lang="de-DE" dirty="0"/>
          </a:p>
          <a:p>
            <a:pPr lvl="1"/>
            <a:r>
              <a:rPr lang="de-DE" dirty="0"/>
              <a:t>V8 </a:t>
            </a:r>
            <a:r>
              <a:rPr lang="de-DE" dirty="0" err="1"/>
              <a:t>builds</a:t>
            </a:r>
            <a:r>
              <a:rPr lang="de-DE" dirty="0"/>
              <a:t> on 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execution</a:t>
            </a:r>
            <a:r>
              <a:rPr lang="de-DE" dirty="0"/>
              <a:t> </a:t>
            </a:r>
            <a:r>
              <a:rPr lang="de-DE" dirty="0" err="1"/>
              <a:t>speed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worth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startup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JIT </a:t>
            </a:r>
            <a:r>
              <a:rPr lang="de-DE" dirty="0" err="1"/>
              <a:t>overhead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GC </a:t>
            </a:r>
          </a:p>
          <a:p>
            <a:pPr lvl="1"/>
            <a:r>
              <a:rPr lang="de-DE" dirty="0" err="1"/>
              <a:t>predictable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(same </a:t>
            </a:r>
            <a:r>
              <a:rPr lang="de-DE" dirty="0" err="1"/>
              <a:t>across</a:t>
            </a:r>
            <a:r>
              <a:rPr lang="de-DE" dirty="0"/>
              <a:t> all </a:t>
            </a:r>
            <a:r>
              <a:rPr lang="de-DE" dirty="0" err="1"/>
              <a:t>browsers</a:t>
            </a:r>
            <a:r>
              <a:rPr lang="de-DE" dirty="0"/>
              <a:t>)</a:t>
            </a:r>
          </a:p>
          <a:p>
            <a:r>
              <a:rPr lang="de-DE" dirty="0" err="1"/>
              <a:t>Comparing</a:t>
            </a:r>
            <a:r>
              <a:rPr lang="de-DE" dirty="0"/>
              <a:t> inter-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tricky</a:t>
            </a:r>
            <a:endParaRPr lang="de-DE" dirty="0"/>
          </a:p>
          <a:p>
            <a:pPr lvl="1"/>
            <a:r>
              <a:rPr lang="de-DE" dirty="0"/>
              <a:t>A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velocity</a:t>
            </a:r>
            <a:endParaRPr lang="de-DE" dirty="0"/>
          </a:p>
          <a:p>
            <a:pPr lvl="1"/>
            <a:r>
              <a:rPr lang="de-DE" dirty="0"/>
              <a:t>Implementation, </a:t>
            </a:r>
            <a:r>
              <a:rPr lang="de-DE" dirty="0" err="1"/>
              <a:t>language</a:t>
            </a:r>
            <a:r>
              <a:rPr lang="de-DE" dirty="0"/>
              <a:t>, </a:t>
            </a:r>
            <a:r>
              <a:rPr lang="de-DE" dirty="0" err="1"/>
              <a:t>compiler</a:t>
            </a:r>
            <a:r>
              <a:rPr lang="de-DE" dirty="0"/>
              <a:t>, </a:t>
            </a:r>
            <a:r>
              <a:rPr lang="de-DE" dirty="0" err="1"/>
              <a:t>runtime</a:t>
            </a:r>
            <a:r>
              <a:rPr lang="de-DE" dirty="0"/>
              <a:t>, </a:t>
            </a:r>
            <a:r>
              <a:rPr lang="de-DE" dirty="0" err="1"/>
              <a:t>hardware</a:t>
            </a:r>
            <a:endParaRPr lang="de-DE" dirty="0"/>
          </a:p>
          <a:p>
            <a:pPr lvl="1"/>
            <a:r>
              <a:rPr lang="de-DE" dirty="0"/>
              <a:t>Port and </a:t>
            </a:r>
            <a:r>
              <a:rPr lang="de-DE" dirty="0" err="1"/>
              <a:t>compare</a:t>
            </a:r>
            <a:r>
              <a:rPr lang="de-DE" dirty="0"/>
              <a:t>?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implementations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C++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tailored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045492-1E28-43EF-827A-9A464AD53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04561D-A514-4AF6-9481-3DA22EF3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</p:spTree>
    <p:extLst>
      <p:ext uri="{BB962C8B-B14F-4D97-AF65-F5344CB8AC3E}">
        <p14:creationId xmlns:p14="http://schemas.microsoft.com/office/powerpoint/2010/main" val="112487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06583D-BCBB-46B6-98ED-7CE7B8847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D9DC54-23AB-4835-B8CD-7D3219B73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WebAssembly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safe</a:t>
            </a:r>
            <a:endParaRPr lang="de-DE" dirty="0"/>
          </a:p>
          <a:p>
            <a:pPr lvl="1"/>
            <a:r>
              <a:rPr lang="de-DE" dirty="0" err="1"/>
              <a:t>Sandboxed</a:t>
            </a:r>
            <a:r>
              <a:rPr lang="de-DE" dirty="0"/>
              <a:t>,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import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endParaRPr lang="de-DE" dirty="0"/>
          </a:p>
          <a:p>
            <a:pPr lvl="1"/>
            <a:r>
              <a:rPr lang="de-DE" dirty="0"/>
              <a:t>Heap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memory</a:t>
            </a:r>
            <a:endParaRPr lang="de-DE" dirty="0"/>
          </a:p>
          <a:p>
            <a:pPr lvl="1"/>
            <a:r>
              <a:rPr lang="de-DE" dirty="0"/>
              <a:t>Multiple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mitigations</a:t>
            </a:r>
            <a:endParaRPr lang="de-DE" dirty="0"/>
          </a:p>
          <a:p>
            <a:r>
              <a:rPr lang="de-DE" dirty="0" err="1"/>
              <a:t>Malicious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harder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JS</a:t>
            </a:r>
          </a:p>
          <a:p>
            <a:pPr lvl="1"/>
            <a:r>
              <a:rPr lang="de-DE" dirty="0"/>
              <a:t>e.g. in-browser </a:t>
            </a:r>
            <a:r>
              <a:rPr lang="de-DE" dirty="0" err="1"/>
              <a:t>crypto</a:t>
            </a:r>
            <a:r>
              <a:rPr lang="de-DE" dirty="0"/>
              <a:t>-mining</a:t>
            </a:r>
          </a:p>
          <a:p>
            <a:r>
              <a:rPr lang="de-DE" dirty="0" err="1"/>
              <a:t>Vulnerabilities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(</a:t>
            </a:r>
            <a:r>
              <a:rPr lang="de-DE" dirty="0" err="1"/>
              <a:t>language-specific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e.g. </a:t>
            </a:r>
            <a:r>
              <a:rPr lang="de-DE" dirty="0" err="1"/>
              <a:t>stack</a:t>
            </a:r>
            <a:r>
              <a:rPr lang="de-DE" dirty="0"/>
              <a:t> </a:t>
            </a:r>
            <a:r>
              <a:rPr lang="de-DE" dirty="0" err="1"/>
              <a:t>buffer</a:t>
            </a:r>
            <a:r>
              <a:rPr lang="de-DE" dirty="0"/>
              <a:t> </a:t>
            </a:r>
            <a:r>
              <a:rPr lang="de-DE" dirty="0" err="1"/>
              <a:t>overflows</a:t>
            </a:r>
            <a:endParaRPr lang="de-DE" dirty="0"/>
          </a:p>
          <a:p>
            <a:pPr lvl="1"/>
            <a:r>
              <a:rPr lang="de-DE" dirty="0" err="1"/>
              <a:t>compromise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attacked</a:t>
            </a:r>
            <a:r>
              <a:rPr lang="de-DE" dirty="0"/>
              <a:t> web-</a:t>
            </a:r>
            <a:r>
              <a:rPr lang="de-DE" dirty="0" err="1"/>
              <a:t>app</a:t>
            </a:r>
            <a:r>
              <a:rPr lang="de-DE" dirty="0"/>
              <a:t> (not </a:t>
            </a:r>
            <a:r>
              <a:rPr lang="de-DE" dirty="0" err="1"/>
              <a:t>the</a:t>
            </a:r>
            <a:r>
              <a:rPr lang="de-DE" dirty="0"/>
              <a:t> host)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1514AC-433A-4B01-B742-A4C73F5A4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112AEC-8EAC-45CF-98F9-EAB0AFCA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</p:spTree>
    <p:extLst>
      <p:ext uri="{BB962C8B-B14F-4D97-AF65-F5344CB8AC3E}">
        <p14:creationId xmlns:p14="http://schemas.microsoft.com/office/powerpoint/2010/main" val="1053698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FDD29-EFCB-4A2D-90A2-D70990055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0869613" cy="796925"/>
          </a:xfrm>
        </p:spPr>
        <p:txBody>
          <a:bodyPr/>
          <a:lstStyle/>
          <a:p>
            <a:r>
              <a:rPr lang="de-DE" dirty="0" err="1"/>
              <a:t>Languages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356586-48D6-4315-8E03-02CA233DD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775" y="2157725"/>
            <a:ext cx="5511800" cy="838800"/>
          </a:xfrm>
        </p:spPr>
        <p:txBody>
          <a:bodyPr/>
          <a:lstStyle/>
          <a:p>
            <a:r>
              <a:rPr lang="de-DE" dirty="0" err="1"/>
              <a:t>Stable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E5951F-EFA3-47F2-9BD5-85D77CC0E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775" y="2996526"/>
            <a:ext cx="5511800" cy="3297600"/>
          </a:xfrm>
        </p:spPr>
        <p:txBody>
          <a:bodyPr/>
          <a:lstStyle/>
          <a:p>
            <a:r>
              <a:rPr lang="de-DE" dirty="0"/>
              <a:t>C/C++, Rust (</a:t>
            </a:r>
            <a:r>
              <a:rPr lang="de-DE" dirty="0" err="1"/>
              <a:t>both</a:t>
            </a:r>
            <a:r>
              <a:rPr lang="de-DE" dirty="0"/>
              <a:t> via LLVM)</a:t>
            </a:r>
          </a:p>
          <a:p>
            <a:r>
              <a:rPr lang="de-DE" dirty="0"/>
              <a:t>Go</a:t>
            </a:r>
          </a:p>
          <a:p>
            <a:r>
              <a:rPr lang="de-DE" dirty="0"/>
              <a:t>C# (</a:t>
            </a:r>
            <a:r>
              <a:rPr lang="de-DE" dirty="0" err="1"/>
              <a:t>Blazor</a:t>
            </a:r>
            <a:r>
              <a:rPr lang="de-DE" dirty="0"/>
              <a:t>)</a:t>
            </a:r>
          </a:p>
          <a:p>
            <a:r>
              <a:rPr lang="de-DE" dirty="0"/>
              <a:t>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…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B5D474D-C456-4E7D-BB7D-B6053CFDC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2157725"/>
            <a:ext cx="5183188" cy="839909"/>
          </a:xfrm>
        </p:spPr>
        <p:txBody>
          <a:bodyPr/>
          <a:lstStyle/>
          <a:p>
            <a:r>
              <a:rPr lang="de-DE" dirty="0" err="1"/>
              <a:t>Unstable</a:t>
            </a:r>
            <a:r>
              <a:rPr lang="de-DE" dirty="0"/>
              <a:t>, but </a:t>
            </a:r>
            <a:r>
              <a:rPr lang="de-DE" dirty="0" err="1"/>
              <a:t>usable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5F5E2E-6A9F-419E-8323-384C30926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997634"/>
            <a:ext cx="5183188" cy="3296683"/>
          </a:xfrm>
        </p:spPr>
        <p:txBody>
          <a:bodyPr/>
          <a:lstStyle/>
          <a:p>
            <a:r>
              <a:rPr lang="de-DE" dirty="0"/>
              <a:t>Python (e.g. </a:t>
            </a:r>
            <a:r>
              <a:rPr lang="de-DE" dirty="0" err="1"/>
              <a:t>pyodide</a:t>
            </a:r>
            <a:r>
              <a:rPr lang="de-DE" dirty="0"/>
              <a:t>)</a:t>
            </a:r>
          </a:p>
          <a:p>
            <a:r>
              <a:rPr lang="de-DE" dirty="0"/>
              <a:t>Java?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DC6D8F-387D-4FA7-9183-7EAE77567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B0C8FD3-AA2A-4530-8036-4030F9F9A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</p:spTree>
    <p:extLst>
      <p:ext uri="{BB962C8B-B14F-4D97-AF65-F5344CB8AC3E}">
        <p14:creationId xmlns:p14="http://schemas.microsoft.com/office/powerpoint/2010/main" val="414167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90"/>
    </mc:Choice>
    <mc:Fallback xmlns="">
      <p:transition spd="slow" advTm="5319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7D2EA9-75F2-46B1-875B-ABE002E42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Languages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D1F292-F07B-41DD-B1D8-7984F88F2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adopt</a:t>
            </a:r>
            <a:r>
              <a:rPr lang="de-DE" dirty="0"/>
              <a:t>: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typing</a:t>
            </a:r>
            <a:r>
              <a:rPr lang="de-DE" dirty="0"/>
              <a:t>, </a:t>
            </a:r>
            <a:r>
              <a:rPr lang="de-DE" dirty="0" err="1"/>
              <a:t>garbage</a:t>
            </a:r>
            <a:r>
              <a:rPr lang="de-DE" dirty="0"/>
              <a:t> </a:t>
            </a:r>
            <a:r>
              <a:rPr lang="de-DE" dirty="0" err="1"/>
              <a:t>collection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Work in </a:t>
            </a:r>
            <a:r>
              <a:rPr lang="de-DE" dirty="0" err="1"/>
              <a:t>progress</a:t>
            </a:r>
            <a:r>
              <a:rPr lang="de-DE" dirty="0"/>
              <a:t>: </a:t>
            </a:r>
            <a:r>
              <a:rPr lang="de-DE" dirty="0" err="1"/>
              <a:t>add</a:t>
            </a:r>
            <a:r>
              <a:rPr lang="de-DE" dirty="0"/>
              <a:t> GC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WebAssembly</a:t>
            </a:r>
            <a:endParaRPr lang="de-DE" dirty="0"/>
          </a:p>
          <a:p>
            <a:pPr lvl="1"/>
            <a:r>
              <a:rPr lang="de-DE" dirty="0" err="1"/>
              <a:t>Idea</a:t>
            </a:r>
            <a:r>
              <a:rPr lang="de-DE" dirty="0"/>
              <a:t>: </a:t>
            </a:r>
            <a:r>
              <a:rPr lang="de-DE" dirty="0" err="1"/>
              <a:t>let</a:t>
            </a:r>
            <a:r>
              <a:rPr lang="de-DE" dirty="0"/>
              <a:t> host </a:t>
            </a:r>
            <a:r>
              <a:rPr lang="de-DE" dirty="0" err="1"/>
              <a:t>system</a:t>
            </a:r>
            <a:r>
              <a:rPr lang="de-DE" dirty="0"/>
              <a:t> do GC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But </a:t>
            </a:r>
            <a:r>
              <a:rPr lang="de-DE" dirty="0" err="1"/>
              <a:t>then</a:t>
            </a:r>
            <a:r>
              <a:rPr lang="de-DE" dirty="0"/>
              <a:t>, </a:t>
            </a:r>
            <a:r>
              <a:rPr lang="de-DE" dirty="0" err="1"/>
              <a:t>how</a:t>
            </a:r>
            <a:r>
              <a:rPr lang="de-DE" dirty="0"/>
              <a:t> do Python and C# do </a:t>
            </a:r>
            <a:r>
              <a:rPr lang="de-DE" dirty="0" err="1"/>
              <a:t>it</a:t>
            </a:r>
            <a:r>
              <a:rPr lang="de-DE" dirty="0"/>
              <a:t>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In </a:t>
            </a:r>
            <a:r>
              <a:rPr lang="de-DE" dirty="0" err="1"/>
              <a:t>general</a:t>
            </a:r>
            <a:r>
              <a:rPr lang="de-DE" dirty="0"/>
              <a:t>,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options</a:t>
            </a:r>
            <a:r>
              <a:rPr lang="de-DE" dirty="0"/>
              <a:t>:</a:t>
            </a:r>
          </a:p>
          <a:p>
            <a:r>
              <a:rPr lang="de-DE" dirty="0" err="1"/>
              <a:t>Compile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WebAssembly</a:t>
            </a:r>
            <a:r>
              <a:rPr lang="de-DE" dirty="0"/>
              <a:t>, </a:t>
            </a:r>
            <a:r>
              <a:rPr lang="de-DE" dirty="0" err="1"/>
              <a:t>or</a:t>
            </a:r>
            <a:endParaRPr lang="de-DE" dirty="0"/>
          </a:p>
          <a:p>
            <a:r>
              <a:rPr lang="de-DE" dirty="0" err="1"/>
              <a:t>Compile</a:t>
            </a:r>
            <a:r>
              <a:rPr lang="de-DE" dirty="0"/>
              <a:t> </a:t>
            </a:r>
            <a:r>
              <a:rPr lang="de-DE" dirty="0" err="1"/>
              <a:t>runtime</a:t>
            </a:r>
            <a:r>
              <a:rPr lang="de-DE" dirty="0"/>
              <a:t>/</a:t>
            </a:r>
            <a:r>
              <a:rPr lang="de-DE" dirty="0" err="1"/>
              <a:t>interpreter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WebAssembly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E7DCF4-2954-4491-A281-9BAE9B587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7163C-DAD9-4812-8737-1EA0974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</p:spTree>
    <p:extLst>
      <p:ext uri="{BB962C8B-B14F-4D97-AF65-F5344CB8AC3E}">
        <p14:creationId xmlns:p14="http://schemas.microsoft.com/office/powerpoint/2010/main" val="70078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"/>
    </mc:Choice>
    <mc:Fallback xmlns="">
      <p:transition spd="slow" advTm="50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E4F17-335F-42AE-88E9-D9A707C7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WebAssembly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598A03-C8E9-407E-A8BC-E352C455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WebAssembly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portable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format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languages</a:t>
            </a:r>
            <a:r>
              <a:rPr lang="de-DE" dirty="0"/>
              <a:t> </a:t>
            </a:r>
            <a:r>
              <a:rPr lang="de-DE" dirty="0" err="1">
                <a:solidFill>
                  <a:schemeClr val="accent1"/>
                </a:solidFill>
              </a:rPr>
              <a:t>other</a:t>
            </a:r>
            <a:r>
              <a:rPr lang="de-DE" dirty="0">
                <a:solidFill>
                  <a:schemeClr val="accent1"/>
                </a:solidFill>
              </a:rPr>
              <a:t> </a:t>
            </a:r>
            <a:r>
              <a:rPr lang="de-DE" dirty="0" err="1">
                <a:solidFill>
                  <a:schemeClr val="accent1"/>
                </a:solidFill>
              </a:rPr>
              <a:t>than</a:t>
            </a:r>
            <a:r>
              <a:rPr lang="de-DE" dirty="0">
                <a:solidFill>
                  <a:schemeClr val="accent1"/>
                </a:solidFill>
              </a:rPr>
              <a:t> JavaScript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browser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But also: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WebAssembly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assembly</a:t>
            </a:r>
            <a:r>
              <a:rPr lang="de-DE" dirty="0"/>
              <a:t>, and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not (</a:t>
            </a:r>
            <a:r>
              <a:rPr lang="de-DE" dirty="0" err="1"/>
              <a:t>only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web.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3C4D36-F98D-4C1A-8C6B-DD541572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F80D9AE-B6EB-4D6F-9686-DDB5C216F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910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18"/>
    </mc:Choice>
    <mc:Fallback xmlns="">
      <p:transition spd="slow" advTm="9621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FDD29-EFCB-4A2D-90A2-D70990055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0869613" cy="796925"/>
          </a:xfrm>
        </p:spPr>
        <p:txBody>
          <a:bodyPr/>
          <a:lstStyle/>
          <a:p>
            <a:r>
              <a:rPr lang="de-DE" dirty="0" err="1"/>
              <a:t>Languages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356586-48D6-4315-8E03-02CA233DD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775" y="2157725"/>
            <a:ext cx="5511800" cy="838800"/>
          </a:xfrm>
        </p:spPr>
        <p:txBody>
          <a:bodyPr/>
          <a:lstStyle/>
          <a:p>
            <a:r>
              <a:rPr lang="de-DE" dirty="0" err="1"/>
              <a:t>Stable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E5951F-EFA3-47F2-9BD5-85D77CC0E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775" y="2996526"/>
            <a:ext cx="5511800" cy="3297600"/>
          </a:xfrm>
        </p:spPr>
        <p:txBody>
          <a:bodyPr/>
          <a:lstStyle/>
          <a:p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C/C++, Rust (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both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 via LLVM)</a:t>
            </a:r>
          </a:p>
          <a:p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Go</a:t>
            </a:r>
          </a:p>
          <a:p>
            <a:r>
              <a:rPr lang="de-DE" dirty="0">
                <a:solidFill>
                  <a:schemeClr val="accent2">
                    <a:lumMod val="50000"/>
                  </a:schemeClr>
                </a:solidFill>
              </a:rPr>
              <a:t>C# (</a:t>
            </a:r>
            <a:r>
              <a:rPr lang="de-DE" dirty="0" err="1">
                <a:solidFill>
                  <a:schemeClr val="accent2">
                    <a:lumMod val="50000"/>
                  </a:schemeClr>
                </a:solidFill>
              </a:rPr>
              <a:t>Blazor</a:t>
            </a:r>
            <a:r>
              <a:rPr lang="de-DE" dirty="0">
                <a:solidFill>
                  <a:schemeClr val="accent2">
                    <a:lumMod val="50000"/>
                  </a:schemeClr>
                </a:solidFill>
              </a:rPr>
              <a:t>), .NET</a:t>
            </a:r>
          </a:p>
          <a:p>
            <a:r>
              <a:rPr lang="de-DE" dirty="0"/>
              <a:t>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/>
              <a:t> …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B5D474D-C456-4E7D-BB7D-B6053CFDC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2157725"/>
            <a:ext cx="5183188" cy="839909"/>
          </a:xfrm>
        </p:spPr>
        <p:txBody>
          <a:bodyPr/>
          <a:lstStyle/>
          <a:p>
            <a:r>
              <a:rPr lang="de-DE" dirty="0" err="1"/>
              <a:t>Unstable</a:t>
            </a:r>
            <a:r>
              <a:rPr lang="de-DE" dirty="0"/>
              <a:t>, but </a:t>
            </a:r>
            <a:r>
              <a:rPr lang="de-DE" dirty="0" err="1"/>
              <a:t>usable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5F5E2E-6A9F-419E-8323-384C30926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997634"/>
            <a:ext cx="5183188" cy="3296683"/>
          </a:xfrm>
        </p:spPr>
        <p:txBody>
          <a:bodyPr/>
          <a:lstStyle/>
          <a:p>
            <a:r>
              <a:rPr lang="de-DE" dirty="0">
                <a:solidFill>
                  <a:schemeClr val="accent2">
                    <a:lumMod val="50000"/>
                  </a:schemeClr>
                </a:solidFill>
              </a:rPr>
              <a:t>Python (e.g. </a:t>
            </a:r>
            <a:r>
              <a:rPr lang="de-DE" dirty="0" err="1">
                <a:solidFill>
                  <a:schemeClr val="accent2">
                    <a:lumMod val="50000"/>
                  </a:schemeClr>
                </a:solidFill>
              </a:rPr>
              <a:t>pyodide</a:t>
            </a:r>
            <a:r>
              <a:rPr lang="de-DE" dirty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r>
              <a:rPr lang="de-DE" dirty="0"/>
              <a:t>Java</a:t>
            </a:r>
          </a:p>
          <a:p>
            <a:pPr lvl="1"/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TeaVM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</a:rPr>
              <a:t>JWebAssembly</a:t>
            </a:r>
            <a:endParaRPr lang="de-DE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de-DE" dirty="0" err="1">
                <a:solidFill>
                  <a:schemeClr val="accent2">
                    <a:lumMod val="50000"/>
                  </a:schemeClr>
                </a:solidFill>
              </a:rPr>
              <a:t>CheerpJ</a:t>
            </a:r>
            <a:endParaRPr lang="de-DE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(Ruby, Swift, PHP, …)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E30BF49-7628-4846-BA7D-A7E83F3067FA}"/>
              </a:ext>
            </a:extLst>
          </p:cNvPr>
          <p:cNvSpPr txBox="1">
            <a:spLocks/>
          </p:cNvSpPr>
          <p:nvPr/>
        </p:nvSpPr>
        <p:spPr>
          <a:xfrm>
            <a:off x="485775" y="1362075"/>
            <a:ext cx="11220450" cy="10885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/>
              <a:t>Compile</a:t>
            </a:r>
            <a:r>
              <a:rPr lang="de-DE" b="0" dirty="0"/>
              <a:t> </a:t>
            </a:r>
            <a:r>
              <a:rPr lang="de-DE" b="0" dirty="0" err="1">
                <a:solidFill>
                  <a:schemeClr val="accent1">
                    <a:lumMod val="75000"/>
                  </a:schemeClr>
                </a:solidFill>
              </a:rPr>
              <a:t>language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WebAssembly</a:t>
            </a:r>
            <a:r>
              <a:rPr lang="de-DE" b="0" dirty="0"/>
              <a:t>, </a:t>
            </a:r>
            <a:r>
              <a:rPr lang="de-DE" b="0" dirty="0" err="1"/>
              <a:t>or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/>
              <a:t>Compile</a:t>
            </a:r>
            <a:r>
              <a:rPr lang="de-DE" b="0" dirty="0"/>
              <a:t> </a:t>
            </a:r>
            <a:r>
              <a:rPr lang="de-DE" b="0" dirty="0" err="1">
                <a:solidFill>
                  <a:schemeClr val="accent2">
                    <a:lumMod val="50000"/>
                  </a:schemeClr>
                </a:solidFill>
              </a:rPr>
              <a:t>runtime</a:t>
            </a:r>
            <a:r>
              <a:rPr lang="de-DE" b="0" dirty="0">
                <a:solidFill>
                  <a:schemeClr val="accent2">
                    <a:lumMod val="50000"/>
                  </a:schemeClr>
                </a:solidFill>
              </a:rPr>
              <a:t>/</a:t>
            </a:r>
            <a:r>
              <a:rPr lang="de-DE" b="0" dirty="0" err="1">
                <a:solidFill>
                  <a:schemeClr val="accent2">
                    <a:lumMod val="50000"/>
                  </a:schemeClr>
                </a:solidFill>
              </a:rPr>
              <a:t>interpreter</a:t>
            </a:r>
            <a:r>
              <a:rPr lang="de-DE" b="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WebAssembly</a:t>
            </a:r>
            <a:endParaRPr lang="de-DE" b="0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6E473851-6CD2-4938-811B-4A682872F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82CEB3A3-DD74-40D2-8C76-3E3F10B7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</p:spTree>
    <p:extLst>
      <p:ext uri="{BB962C8B-B14F-4D97-AF65-F5344CB8AC3E}">
        <p14:creationId xmlns:p14="http://schemas.microsoft.com/office/powerpoint/2010/main" val="413004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9"/>
    </mc:Choice>
    <mc:Fallback xmlns="">
      <p:transition spd="slow" advTm="90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41979C-A307-44B8-AD14-3333EF39A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84F87B-DF39-4B21-865D-4AF36F58D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WebAssembly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W3C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format</a:t>
            </a:r>
            <a:r>
              <a:rPr lang="de-DE" dirty="0"/>
              <a:t>,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-safe, portable, and fast. </a:t>
            </a:r>
          </a:p>
          <a:p>
            <a:r>
              <a:rPr lang="en-US" dirty="0"/>
              <a:t>Not only in browser</a:t>
            </a:r>
          </a:p>
          <a:p>
            <a:r>
              <a:rPr lang="en-US" dirty="0"/>
              <a:t>Main use cases: </a:t>
            </a:r>
            <a:r>
              <a:rPr lang="en-US" dirty="0">
                <a:solidFill>
                  <a:schemeClr val="accent1"/>
                </a:solidFill>
              </a:rPr>
              <a:t>portability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performance</a:t>
            </a:r>
          </a:p>
          <a:p>
            <a:endParaRPr lang="en-US" dirty="0"/>
          </a:p>
          <a:p>
            <a:r>
              <a:rPr lang="en-US" dirty="0"/>
              <a:t>C#: have a look at </a:t>
            </a:r>
            <a:r>
              <a:rPr lang="en-US" dirty="0" err="1"/>
              <a:t>Blazor</a:t>
            </a:r>
            <a:endParaRPr lang="en-US" dirty="0"/>
          </a:p>
          <a:p>
            <a:r>
              <a:rPr lang="en-US" dirty="0"/>
              <a:t>Java: ?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BF960B-F9B4-4B45-9952-11490E59B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DE26A-B006-4382-BA14-83C0B1C45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</p:spTree>
    <p:extLst>
      <p:ext uri="{BB962C8B-B14F-4D97-AF65-F5344CB8AC3E}">
        <p14:creationId xmlns:p14="http://schemas.microsoft.com/office/powerpoint/2010/main" val="165385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"/>
    </mc:Choice>
    <mc:Fallback xmlns="">
      <p:transition spd="slow" advTm="80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FD097F-681A-4576-8DE2-EA5379C0E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F23990-A4CF-45D9-B00A-002FA8E98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973668"/>
            <a:ext cx="11220450" cy="520329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400" b="1" dirty="0" err="1"/>
              <a:t>Articles</a:t>
            </a:r>
            <a:r>
              <a:rPr lang="de-DE" sz="1400" b="1" dirty="0"/>
              <a:t> &amp; </a:t>
            </a:r>
            <a:r>
              <a:rPr lang="de-DE" sz="1400" b="1" dirty="0" err="1"/>
              <a:t>Presentations</a:t>
            </a:r>
            <a:endParaRPr lang="de-DE" sz="1400" b="1" dirty="0">
              <a:hlinkClick r:id="rId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>
                <a:hlinkClick r:id="rId2"/>
              </a:rPr>
              <a:t>https://hacks.mozilla.org/2017/02/a-cartoon-intro-to-webassembly/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>
                <a:hlinkClick r:id="rId3"/>
              </a:rPr>
              <a:t>http://kripken.github.io/mloc_emscripten_talk/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>
                <a:hlinkClick r:id="rId4"/>
              </a:rPr>
              <a:t>https://adlrocha.substack.com/p/adlrocha-can-wasm-become-the-new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>
                <a:hlinkClick r:id="rId5"/>
              </a:rPr>
              <a:t>https://hacks.mozilla.org/2019/03/standardizing-wasi-a-webassembly-system-interface/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b="1" dirty="0"/>
              <a:t>Projects</a:t>
            </a:r>
            <a:endParaRPr lang="de-DE" sz="1400" b="1" dirty="0">
              <a:hlinkClick r:id="rId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>
                <a:hlinkClick r:id="rId2"/>
              </a:rPr>
              <a:t>https://wasmtime.dev/</a:t>
            </a:r>
            <a:endParaRPr lang="de-DE" sz="1400" dirty="0">
              <a:hlinkClick r:id="rId6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>
                <a:hlinkClick r:id="rId6"/>
              </a:rPr>
              <a:t>https://wasmer.io/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>
                <a:hlinkClick r:id="rId7"/>
              </a:rPr>
              <a:t>https://github.com/bytecodealliance/lucet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>
                <a:hlinkClick r:id="rId8"/>
              </a:rPr>
              <a:t>https://emscripten.org/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>
                <a:hlinkClick r:id="rId9"/>
              </a:rPr>
              <a:t>https://blazor.net/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b="1" dirty="0"/>
              <a:t>Talks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err="1"/>
              <a:t>RustConf</a:t>
            </a:r>
            <a:r>
              <a:rPr lang="en-US" sz="1400" dirty="0"/>
              <a:t> 2019: Clark, L. (2019). Closing Keynote </a:t>
            </a:r>
            <a:r>
              <a:rPr lang="en-US" sz="1400" dirty="0">
                <a:hlinkClick r:id="rId10"/>
              </a:rPr>
              <a:t>https://www.youtube.com/watch?v=IBZFJzGnBoU</a:t>
            </a: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b="1" dirty="0"/>
              <a:t>Podcasts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In </a:t>
            </a:r>
            <a:r>
              <a:rPr lang="de-DE" sz="1400" b="1" dirty="0"/>
              <a:t>Software Engineering Daily</a:t>
            </a:r>
            <a:r>
              <a:rPr lang="en-US" sz="1400" dirty="0"/>
              <a:t>: </a:t>
            </a:r>
            <a:r>
              <a:rPr lang="de-DE" sz="1400" dirty="0"/>
              <a:t>Meyerson, J. (2021, March 23).</a:t>
            </a:r>
            <a:r>
              <a:rPr lang="en-US" sz="1400" dirty="0"/>
              <a:t> Suborbital: </a:t>
            </a:r>
            <a:r>
              <a:rPr lang="en-US" sz="1400" dirty="0" err="1"/>
              <a:t>WebAssembly</a:t>
            </a:r>
            <a:r>
              <a:rPr lang="en-US" sz="1400" dirty="0"/>
              <a:t> Infrastructure with Connor Hicks (No. 1226)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In </a:t>
            </a:r>
            <a:r>
              <a:rPr lang="de-DE" sz="1400" b="1" dirty="0"/>
              <a:t>Software Engineering Daily</a:t>
            </a:r>
            <a:r>
              <a:rPr lang="en-US" sz="1400" dirty="0"/>
              <a:t>: </a:t>
            </a:r>
            <a:r>
              <a:rPr lang="de-DE" sz="1400" dirty="0"/>
              <a:t>Meyerson, J. (2019, June 20).</a:t>
            </a:r>
            <a:r>
              <a:rPr lang="en-US" sz="1400" dirty="0"/>
              <a:t> </a:t>
            </a:r>
            <a:r>
              <a:rPr lang="en-US" sz="1400" dirty="0" err="1"/>
              <a:t>WebAssembly</a:t>
            </a:r>
            <a:r>
              <a:rPr lang="en-US" sz="1400" dirty="0"/>
              <a:t> Compilation with Till </a:t>
            </a:r>
            <a:r>
              <a:rPr lang="en-US" sz="1400" dirty="0" err="1"/>
              <a:t>Schneidereit</a:t>
            </a:r>
            <a:r>
              <a:rPr lang="en-US" sz="1400" dirty="0"/>
              <a:t> (No. 855)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In </a:t>
            </a:r>
            <a:r>
              <a:rPr lang="en-US" sz="1400" b="1" dirty="0"/>
              <a:t>Software Architecture Radio</a:t>
            </a:r>
            <a:r>
              <a:rPr lang="en-US" sz="1400" dirty="0"/>
              <a:t>: Stine, M. (2019, March 27). </a:t>
            </a:r>
            <a:r>
              <a:rPr lang="en-US" sz="1400" dirty="0" err="1"/>
              <a:t>WebAssembly</a:t>
            </a:r>
            <a:r>
              <a:rPr lang="en-US" sz="1400" dirty="0"/>
              <a:t> with Brian Sletten (No. 7)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In </a:t>
            </a:r>
            <a:r>
              <a:rPr lang="en-US" sz="1400" b="1" dirty="0" err="1"/>
              <a:t>CppCast</a:t>
            </a:r>
            <a:r>
              <a:rPr lang="en-US" sz="1400" dirty="0"/>
              <a:t>: Turner, J &amp; Irving, R. (2015, July 9). </a:t>
            </a:r>
            <a:r>
              <a:rPr lang="en-US" sz="1400" dirty="0" err="1"/>
              <a:t>WebAssembly</a:t>
            </a:r>
            <a:r>
              <a:rPr lang="en-US" sz="1400" dirty="0"/>
              <a:t> with JF Bastien (No. 15)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In </a:t>
            </a:r>
            <a:r>
              <a:rPr lang="en-US" sz="1400" b="1" dirty="0" err="1"/>
              <a:t>CppCast</a:t>
            </a:r>
            <a:r>
              <a:rPr lang="en-US" sz="1400" dirty="0"/>
              <a:t>: Turner, J &amp; Irving, R. (2020, June 11). </a:t>
            </a:r>
            <a:r>
              <a:rPr lang="de-DE" sz="1400" dirty="0" err="1"/>
              <a:t>WebAssembly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Ben Smith </a:t>
            </a:r>
            <a:r>
              <a:rPr lang="en-US" sz="1400" dirty="0"/>
              <a:t>(No. 251)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E503A3-86E0-40A4-B050-37CA0D49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8F18856-A9CF-4757-882A-22DEB51F3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363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FD097F-681A-4576-8DE2-EA5379C0E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F23990-A4CF-45D9-B00A-002FA8E98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973668"/>
            <a:ext cx="11220450" cy="520329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 err="1"/>
              <a:t>Misc</a:t>
            </a:r>
            <a:endParaRPr lang="en-US" sz="1400" b="1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>
                <a:hlinkClick r:id="rId2"/>
              </a:rPr>
              <a:t>https://webassembly.org/docs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>
                <a:hlinkClick r:id="rId3"/>
              </a:rPr>
              <a:t>https://twitter.com/solomonstre/status/1111004913222324225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>
                <a:hlinkClick r:id="rId4"/>
              </a:rPr>
              <a:t>https://github.com/appcypher/awesome-wasm-langs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>
                <a:hlinkClick r:id="rId5"/>
              </a:rPr>
              <a:t>https://madewithwebassembly.com/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b="1" dirty="0"/>
              <a:t>Security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>
                <a:hlinkClick r:id="rId6"/>
              </a:rPr>
              <a:t>https://webassembly.org/docs/security/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Lehmann, Daniel, Johannes Kinder, and Michael </a:t>
            </a:r>
            <a:r>
              <a:rPr lang="en-US" sz="1400" dirty="0" err="1"/>
              <a:t>Pradel</a:t>
            </a:r>
            <a:r>
              <a:rPr lang="en-US" sz="1400" dirty="0"/>
              <a:t>. "Everything old is new again: Binary security of </a:t>
            </a:r>
            <a:r>
              <a:rPr lang="en-US" sz="1400" dirty="0" err="1"/>
              <a:t>webassembly</a:t>
            </a:r>
            <a:r>
              <a:rPr lang="en-US" sz="1400" dirty="0"/>
              <a:t>." 29th {USENIX} Security 	Symposium ({USENIX} Security 20). 2020.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linkClick r:id="rId7"/>
              </a:rPr>
              <a:t>https://www.virusbulletin.com/virusbulletin/2018/10/dark-side-webassembly/</a:t>
            </a: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linkClick r:id="rId8"/>
              </a:rPr>
              <a:t>https://spectrum.ieee.org/tech-talk/telecom/security/more-worries-over-the-security-of-web-assembly</a:t>
            </a: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E503A3-86E0-40A4-B050-37CA0D49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8F18856-A9CF-4757-882A-22DEB51F3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271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FD097F-681A-4576-8DE2-EA5379C0E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F23990-A4CF-45D9-B00A-002FA8E98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973668"/>
            <a:ext cx="11220450" cy="520329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hlinkClick r:id="rId2"/>
              </a:rPr>
              <a:t>https://medium.com/@torch2424/webassembly-is-fast-a-real-world-benchmark-of-webassembly-vs-es6-d85a23f8e193</a:t>
            </a:r>
            <a:r>
              <a:rPr lang="en-US" sz="1400" b="1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Real world benchmark of </a:t>
            </a:r>
            <a:r>
              <a:rPr lang="en-US" sz="1400" dirty="0" err="1"/>
              <a:t>GameBoy</a:t>
            </a:r>
            <a:r>
              <a:rPr lang="en-US" sz="1400" dirty="0"/>
              <a:t> emulator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Two ROMs, multiple devices, three browsers, comparing JS vs. </a:t>
            </a:r>
            <a:r>
              <a:rPr lang="en-US" sz="1400" dirty="0" err="1"/>
              <a:t>WebAssembly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400" dirty="0"/>
              <a:t>Desktop: </a:t>
            </a:r>
            <a:r>
              <a:rPr lang="en-US" sz="1400" dirty="0" err="1"/>
              <a:t>WebAssembly</a:t>
            </a:r>
            <a:r>
              <a:rPr lang="en-US" sz="1400" dirty="0"/>
              <a:t> is 67% faster than JS on Chrome, on FF even 11 times faster. Results for mobile show greater speed-up.</a:t>
            </a:r>
          </a:p>
          <a:p>
            <a:pPr>
              <a:spcBef>
                <a:spcPts val="0"/>
              </a:spcBef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hlinkClick r:id="rId3"/>
              </a:rPr>
              <a:t>https://developers.google.com/web/updates/2019/02/hotpath-with-wasm</a:t>
            </a:r>
            <a:r>
              <a:rPr lang="en-US" sz="1400" b="1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Rotating a 16 MP image, JS vs </a:t>
            </a:r>
            <a:r>
              <a:rPr lang="en-US" sz="1400" dirty="0" err="1"/>
              <a:t>WebAssembly</a:t>
            </a:r>
            <a:r>
              <a:rPr lang="en-US" sz="1400" dirty="0"/>
              <a:t>. 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Browsers have different execution speeds in JS (different JS-engines). </a:t>
            </a:r>
            <a:r>
              <a:rPr lang="en-US" sz="1400" dirty="0" err="1"/>
              <a:t>WebAssembly</a:t>
            </a:r>
            <a:r>
              <a:rPr lang="en-US" sz="1400" dirty="0"/>
              <a:t> has same speed across all browsers -&gt; predictable performance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Measuring one-shot times, not allowing JS to be optimized from the start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Even in fastest browser </a:t>
            </a:r>
            <a:r>
              <a:rPr lang="en-US" sz="1400" dirty="0" err="1"/>
              <a:t>WebAssembly</a:t>
            </a:r>
            <a:r>
              <a:rPr lang="en-US" sz="1400" dirty="0"/>
              <a:t> is 20% faster than JS 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hlinkClick r:id="rId4"/>
              </a:rPr>
              <a:t>https://surma.dev/things/js-to-asc/</a:t>
            </a:r>
            <a:r>
              <a:rPr lang="en-US" sz="1400" b="1" dirty="0"/>
              <a:t>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blurring images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Rust and C - compiled </a:t>
            </a:r>
            <a:r>
              <a:rPr lang="en-US" sz="1400" dirty="0" err="1"/>
              <a:t>WebAssembly</a:t>
            </a:r>
            <a:r>
              <a:rPr lang="en-US" sz="1400" dirty="0"/>
              <a:t> slightly slower than fastest JS-Compiler (</a:t>
            </a:r>
            <a:r>
              <a:rPr lang="en-US" sz="1400" dirty="0" err="1"/>
              <a:t>TurboFan</a:t>
            </a:r>
            <a:r>
              <a:rPr lang="en-US" sz="1400" dirty="0"/>
              <a:t>)</a:t>
            </a:r>
          </a:p>
          <a:p>
            <a:pPr>
              <a:spcBef>
                <a:spcPts val="0"/>
              </a:spcBef>
            </a:pPr>
            <a:r>
              <a:rPr lang="en-US" sz="1400" dirty="0" err="1"/>
              <a:t>TurboFan</a:t>
            </a:r>
            <a:r>
              <a:rPr lang="en-US" sz="1400" dirty="0"/>
              <a:t> 50times faster than Ignition.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hlinkClick r:id="rId5"/>
              </a:rPr>
              <a:t>https://medium.com/vacatronics/webassembly-in-go-vs-javascript-a-benchmark-6deb28f24e9d</a:t>
            </a:r>
            <a:endParaRPr lang="en-US" sz="14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err="1"/>
              <a:t>WebAssembly</a:t>
            </a:r>
            <a:r>
              <a:rPr lang="en-US" sz="1400" dirty="0"/>
              <a:t> compiled from Go and C</a:t>
            </a:r>
          </a:p>
          <a:p>
            <a:pPr>
              <a:spcBef>
                <a:spcPts val="0"/>
              </a:spcBef>
            </a:pPr>
            <a:r>
              <a:rPr lang="en-US" sz="1400" dirty="0" err="1"/>
              <a:t>is_primrecursive</a:t>
            </a:r>
            <a:r>
              <a:rPr lang="en-US" sz="1400" dirty="0"/>
              <a:t> </a:t>
            </a:r>
            <a:r>
              <a:rPr lang="en-US" sz="1400" dirty="0" err="1"/>
              <a:t>fibonacci</a:t>
            </a:r>
            <a:r>
              <a:rPr lang="en-US" sz="1400" dirty="0"/>
              <a:t>: </a:t>
            </a:r>
            <a:r>
              <a:rPr lang="en-US" sz="1400" dirty="0" err="1"/>
              <a:t>WebAssembly</a:t>
            </a:r>
            <a:r>
              <a:rPr lang="en-US" sz="1400" dirty="0"/>
              <a:t> 3times slower than JS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iterative e: </a:t>
            </a:r>
            <a:r>
              <a:rPr lang="en-US" sz="1400" dirty="0" err="1"/>
              <a:t>WebAssembly</a:t>
            </a:r>
            <a:r>
              <a:rPr lang="en-US" sz="1400" dirty="0"/>
              <a:t> 4times faster than JS</a:t>
            </a:r>
          </a:p>
          <a:p>
            <a:pPr>
              <a:spcBef>
                <a:spcPts val="0"/>
              </a:spcBef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hlinkClick r:id="rId6"/>
              </a:rPr>
              <a:t>https://dev.to/linkuriousdev/to-wasm-or-not-to-wasm-3803</a:t>
            </a:r>
            <a:endParaRPr lang="en-US" sz="1400" b="1" dirty="0"/>
          </a:p>
          <a:p>
            <a:pPr>
              <a:spcBef>
                <a:spcPts val="0"/>
              </a:spcBef>
            </a:pPr>
            <a:r>
              <a:rPr lang="en-US" sz="1400" dirty="0"/>
              <a:t>n-body-problem: </a:t>
            </a:r>
            <a:r>
              <a:rPr lang="en-US" sz="1400" dirty="0" err="1"/>
              <a:t>WebAssembly</a:t>
            </a:r>
            <a:r>
              <a:rPr lang="en-US" sz="1400" dirty="0"/>
              <a:t> compiled from C, Rust, and </a:t>
            </a:r>
            <a:r>
              <a:rPr lang="en-US" sz="1400" dirty="0" err="1"/>
              <a:t>AssemblyScript</a:t>
            </a:r>
            <a:r>
              <a:rPr lang="en-US" sz="1400" dirty="0"/>
              <a:t>. </a:t>
            </a:r>
          </a:p>
          <a:p>
            <a:pPr>
              <a:spcBef>
                <a:spcPts val="0"/>
              </a:spcBef>
            </a:pPr>
            <a:r>
              <a:rPr lang="en-US" sz="1400" dirty="0" err="1"/>
              <a:t>WebAssembly</a:t>
            </a:r>
            <a:r>
              <a:rPr lang="en-US" sz="1400" dirty="0"/>
              <a:t> 20% to 50% slower than native, and 20% slower than JS.</a:t>
            </a:r>
          </a:p>
          <a:p>
            <a:pPr>
              <a:spcBef>
                <a:spcPts val="0"/>
              </a:spcBef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hlinkClick r:id="rId7"/>
              </a:rPr>
              <a:t>https://www.youtube.com/watch?v=aC_QLLilwso</a:t>
            </a:r>
            <a:endParaRPr lang="en-US" sz="1400" b="1" dirty="0"/>
          </a:p>
          <a:p>
            <a:pPr>
              <a:spcBef>
                <a:spcPts val="0"/>
              </a:spcBef>
            </a:pPr>
            <a:r>
              <a:rPr lang="en-US" sz="1400" dirty="0"/>
              <a:t>Calculating prime numbers: C++ native 2 times faster than JS, </a:t>
            </a:r>
            <a:r>
              <a:rPr lang="en-US" sz="1400" dirty="0" err="1"/>
              <a:t>WebAssembly</a:t>
            </a:r>
            <a:r>
              <a:rPr lang="en-US" sz="1400" dirty="0"/>
              <a:t> slightly slower than native. JS warmup is discussed.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E503A3-86E0-40A4-B050-37CA0D49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8F18856-A9CF-4757-882A-22DEB51F3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2776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FBE50-504A-420C-931B-1B0C00187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2BD96F-BC0C-4C47-8517-0CE41EB2A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dirty="0" err="1"/>
              <a:t>History</a:t>
            </a:r>
            <a:r>
              <a:rPr lang="de-DE" dirty="0"/>
              <a:t> &amp; Goals</a:t>
            </a:r>
          </a:p>
          <a:p>
            <a:pPr>
              <a:lnSpc>
                <a:spcPct val="200000"/>
              </a:lnSpc>
            </a:pPr>
            <a:r>
              <a:rPr lang="de-DE" dirty="0"/>
              <a:t>Demo</a:t>
            </a:r>
          </a:p>
          <a:p>
            <a:pPr>
              <a:lnSpc>
                <a:spcPct val="200000"/>
              </a:lnSpc>
            </a:pPr>
            <a:r>
              <a:rPr lang="de-DE" dirty="0"/>
              <a:t>Use </a:t>
            </a:r>
            <a:r>
              <a:rPr lang="de-DE" dirty="0" err="1"/>
              <a:t>cases</a:t>
            </a:r>
            <a:endParaRPr lang="de-DE" dirty="0"/>
          </a:p>
          <a:p>
            <a:pPr>
              <a:lnSpc>
                <a:spcPct val="200000"/>
              </a:lnSpc>
            </a:pPr>
            <a:r>
              <a:rPr lang="de-DE" dirty="0" err="1"/>
              <a:t>Languages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E71AF9-2D82-41D0-829B-FC1CDEDD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2926586-4A68-4549-B6EC-0CB60EA37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193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53"/>
    </mc:Choice>
    <mc:Fallback xmlns="">
      <p:transition spd="slow" advTm="7205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CD347BB8-0F39-4390-8486-8D56291F4342}"/>
              </a:ext>
            </a:extLst>
          </p:cNvPr>
          <p:cNvSpPr txBox="1"/>
          <p:nvPr/>
        </p:nvSpPr>
        <p:spPr>
          <a:xfrm>
            <a:off x="5019939" y="3556584"/>
            <a:ext cx="2152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intermediate </a:t>
            </a:r>
            <a:r>
              <a:rPr lang="de-DE" sz="2000" dirty="0" err="1"/>
              <a:t>representation</a:t>
            </a:r>
            <a:r>
              <a:rPr lang="de-DE" sz="2000" dirty="0"/>
              <a:t> (IR)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920FA2-0550-4A22-B01D-5D08C8D9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LLVM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7CE61-482E-4BB8-9462-AD777421C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Compiler </a:t>
            </a:r>
            <a:r>
              <a:rPr lang="de-DE" dirty="0" err="1"/>
              <a:t>for</a:t>
            </a:r>
            <a:r>
              <a:rPr lang="de-DE" dirty="0"/>
              <a:t> C/C++, </a:t>
            </a:r>
            <a:r>
              <a:rPr lang="de-DE" dirty="0" err="1"/>
              <a:t>later</a:t>
            </a:r>
            <a:r>
              <a:rPr lang="de-DE" dirty="0"/>
              <a:t> also Rust. Today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.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DEAAC6-3732-4D6F-8EA2-7C01EBFBE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E52604-ADD9-48C8-9C41-CC425842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5E5218-DC54-471A-8202-DFBE0410387F}"/>
              </a:ext>
            </a:extLst>
          </p:cNvPr>
          <p:cNvSpPr txBox="1"/>
          <p:nvPr/>
        </p:nvSpPr>
        <p:spPr>
          <a:xfrm>
            <a:off x="2722297" y="2409556"/>
            <a:ext cx="728134" cy="304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de-DE" sz="2000" dirty="0"/>
              <a:t>C</a:t>
            </a:r>
          </a:p>
          <a:p>
            <a:pPr algn="ctr">
              <a:lnSpc>
                <a:spcPct val="250000"/>
              </a:lnSpc>
            </a:pPr>
            <a:r>
              <a:rPr lang="de-DE" sz="2000" dirty="0"/>
              <a:t>C++</a:t>
            </a:r>
          </a:p>
          <a:p>
            <a:pPr algn="ctr">
              <a:lnSpc>
                <a:spcPct val="250000"/>
              </a:lnSpc>
            </a:pPr>
            <a:r>
              <a:rPr lang="de-DE" sz="2000" dirty="0"/>
              <a:t>Rust</a:t>
            </a:r>
          </a:p>
          <a:p>
            <a:pPr algn="ctr">
              <a:lnSpc>
                <a:spcPct val="250000"/>
              </a:lnSpc>
            </a:pPr>
            <a:r>
              <a:rPr lang="de-DE" sz="2000" dirty="0"/>
              <a:t>…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7D91B18-9FF9-4AC5-9978-E0A8E54F0FAC}"/>
              </a:ext>
            </a:extLst>
          </p:cNvPr>
          <p:cNvSpPr txBox="1"/>
          <p:nvPr/>
        </p:nvSpPr>
        <p:spPr>
          <a:xfrm>
            <a:off x="8284368" y="2421462"/>
            <a:ext cx="1185333" cy="304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de-DE" sz="2000" dirty="0"/>
              <a:t>x86</a:t>
            </a:r>
          </a:p>
          <a:p>
            <a:pPr algn="ctr">
              <a:lnSpc>
                <a:spcPct val="250000"/>
              </a:lnSpc>
            </a:pPr>
            <a:r>
              <a:rPr lang="de-DE" sz="2000" dirty="0"/>
              <a:t>ARM</a:t>
            </a:r>
          </a:p>
          <a:p>
            <a:pPr algn="ctr">
              <a:lnSpc>
                <a:spcPct val="250000"/>
              </a:lnSpc>
            </a:pPr>
            <a:r>
              <a:rPr lang="de-DE" sz="2000" dirty="0"/>
              <a:t>…</a:t>
            </a:r>
          </a:p>
          <a:p>
            <a:pPr algn="ctr">
              <a:lnSpc>
                <a:spcPct val="250000"/>
              </a:lnSpc>
            </a:pPr>
            <a:r>
              <a:rPr lang="de-DE" sz="2000" dirty="0"/>
              <a:t>…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384D8B9-6218-401D-8CC2-ED8A5DF8A71C}"/>
              </a:ext>
            </a:extLst>
          </p:cNvPr>
          <p:cNvSpPr txBox="1"/>
          <p:nvPr/>
        </p:nvSpPr>
        <p:spPr>
          <a:xfrm>
            <a:off x="5686955" y="3559467"/>
            <a:ext cx="360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?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08D125A-A062-4BB3-B94E-552F7BD250A1}"/>
              </a:ext>
            </a:extLst>
          </p:cNvPr>
          <p:cNvCxnSpPr>
            <a:cxnSpLocks/>
          </p:cNvCxnSpPr>
          <p:nvPr/>
        </p:nvCxnSpPr>
        <p:spPr>
          <a:xfrm>
            <a:off x="3228975" y="2943225"/>
            <a:ext cx="1781174" cy="82629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7A68E07-5A2B-4CF6-965E-5AF2927EA2A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377935" y="3769519"/>
            <a:ext cx="1642004" cy="14100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7D9D162-58B5-4D0C-870B-F10A8E202F2D}"/>
              </a:ext>
            </a:extLst>
          </p:cNvPr>
          <p:cNvCxnSpPr>
            <a:cxnSpLocks/>
          </p:cNvCxnSpPr>
          <p:nvPr/>
        </p:nvCxnSpPr>
        <p:spPr>
          <a:xfrm flipV="1">
            <a:off x="3333750" y="4094534"/>
            <a:ext cx="1676664" cy="36996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D3926FB-CC46-49C0-96E0-2BBF72BC00A6}"/>
              </a:ext>
            </a:extLst>
          </p:cNvPr>
          <p:cNvCxnSpPr>
            <a:cxnSpLocks/>
          </p:cNvCxnSpPr>
          <p:nvPr/>
        </p:nvCxnSpPr>
        <p:spPr>
          <a:xfrm flipV="1">
            <a:off x="3333750" y="4235542"/>
            <a:ext cx="1676664" cy="101468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CA6DFAF-0994-42B1-A1E5-73297FE8DD31}"/>
              </a:ext>
            </a:extLst>
          </p:cNvPr>
          <p:cNvCxnSpPr>
            <a:cxnSpLocks/>
          </p:cNvCxnSpPr>
          <p:nvPr/>
        </p:nvCxnSpPr>
        <p:spPr>
          <a:xfrm flipV="1">
            <a:off x="7086600" y="3048000"/>
            <a:ext cx="1323975" cy="68323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3DA8703-BF46-4B57-A243-8DEF7447AA7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172060" y="3731237"/>
            <a:ext cx="1238515" cy="17929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C5E2CC2-6902-4929-886A-598F0D7C1CDE}"/>
              </a:ext>
            </a:extLst>
          </p:cNvPr>
          <p:cNvCxnSpPr>
            <a:cxnSpLocks/>
          </p:cNvCxnSpPr>
          <p:nvPr/>
        </p:nvCxnSpPr>
        <p:spPr>
          <a:xfrm>
            <a:off x="7086600" y="4235542"/>
            <a:ext cx="1197768" cy="22895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930D7DD-A290-40B4-B538-3506C3E6F714}"/>
              </a:ext>
            </a:extLst>
          </p:cNvPr>
          <p:cNvCxnSpPr>
            <a:cxnSpLocks/>
          </p:cNvCxnSpPr>
          <p:nvPr/>
        </p:nvCxnSpPr>
        <p:spPr>
          <a:xfrm>
            <a:off x="6981825" y="4328908"/>
            <a:ext cx="1428750" cy="9213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78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4DAA5-0BBD-40DF-A8D5-461E13BA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History</a:t>
            </a:r>
            <a:r>
              <a:rPr lang="de-DE" dirty="0"/>
              <a:t>: C++ in Browser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6B0F2FF-4FBA-41AB-B2F2-BD1086169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ECFB17E-BBC2-4E9F-833D-938C5B888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  <a:endParaRPr lang="de-DE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9C1E7C88-E425-4728-9E18-0FC609D24F4E}"/>
              </a:ext>
            </a:extLst>
          </p:cNvPr>
          <p:cNvSpPr/>
          <p:nvPr/>
        </p:nvSpPr>
        <p:spPr>
          <a:xfrm>
            <a:off x="659188" y="1518252"/>
            <a:ext cx="10873623" cy="36023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6858F836-3675-4930-B453-D89AB34BA75A}"/>
              </a:ext>
            </a:extLst>
          </p:cNvPr>
          <p:cNvSpPr/>
          <p:nvPr/>
        </p:nvSpPr>
        <p:spPr>
          <a:xfrm>
            <a:off x="-56642" y="1323533"/>
            <a:ext cx="1937144" cy="452760"/>
          </a:xfrm>
          <a:custGeom>
            <a:avLst/>
            <a:gdLst>
              <a:gd name="connsiteX0" fmla="*/ 0 w 1937144"/>
              <a:gd name="connsiteY0" fmla="*/ 0 h 452760"/>
              <a:gd name="connsiteX1" fmla="*/ 1937144 w 1937144"/>
              <a:gd name="connsiteY1" fmla="*/ 0 h 452760"/>
              <a:gd name="connsiteX2" fmla="*/ 1937144 w 1937144"/>
              <a:gd name="connsiteY2" fmla="*/ 452760 h 452760"/>
              <a:gd name="connsiteX3" fmla="*/ 0 w 1937144"/>
              <a:gd name="connsiteY3" fmla="*/ 452760 h 452760"/>
              <a:gd name="connsiteX4" fmla="*/ 0 w 1937144"/>
              <a:gd name="connsiteY4" fmla="*/ 0 h 45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7144" h="452760">
                <a:moveTo>
                  <a:pt x="0" y="0"/>
                </a:moveTo>
                <a:lnTo>
                  <a:pt x="1937144" y="0"/>
                </a:lnTo>
                <a:lnTo>
                  <a:pt x="1937144" y="452760"/>
                </a:lnTo>
                <a:lnTo>
                  <a:pt x="0" y="4527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11379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400" kern="1200" dirty="0">
                <a:solidFill>
                  <a:schemeClr val="tx1"/>
                </a:solidFill>
                <a:latin typeface="Corbel" panose="020B0503020204020204" pitchFamily="34" charset="0"/>
              </a:rPr>
              <a:t>2011</a:t>
            </a:r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073C1FB5-ED89-4F22-9CDB-C844B74DECB6}"/>
              </a:ext>
            </a:extLst>
          </p:cNvPr>
          <p:cNvSpPr/>
          <p:nvPr/>
        </p:nvSpPr>
        <p:spPr>
          <a:xfrm>
            <a:off x="2332166" y="1323533"/>
            <a:ext cx="1937144" cy="452760"/>
          </a:xfrm>
          <a:custGeom>
            <a:avLst/>
            <a:gdLst>
              <a:gd name="connsiteX0" fmla="*/ 0 w 1937144"/>
              <a:gd name="connsiteY0" fmla="*/ 0 h 452760"/>
              <a:gd name="connsiteX1" fmla="*/ 1937144 w 1937144"/>
              <a:gd name="connsiteY1" fmla="*/ 0 h 452760"/>
              <a:gd name="connsiteX2" fmla="*/ 1937144 w 1937144"/>
              <a:gd name="connsiteY2" fmla="*/ 452760 h 452760"/>
              <a:gd name="connsiteX3" fmla="*/ 0 w 1937144"/>
              <a:gd name="connsiteY3" fmla="*/ 452760 h 452760"/>
              <a:gd name="connsiteX4" fmla="*/ 0 w 1937144"/>
              <a:gd name="connsiteY4" fmla="*/ 0 h 45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7144" h="452760">
                <a:moveTo>
                  <a:pt x="0" y="0"/>
                </a:moveTo>
                <a:lnTo>
                  <a:pt x="1937144" y="0"/>
                </a:lnTo>
                <a:lnTo>
                  <a:pt x="1937144" y="452760"/>
                </a:lnTo>
                <a:lnTo>
                  <a:pt x="0" y="4527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11379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400" kern="1200" dirty="0">
                <a:solidFill>
                  <a:schemeClr val="tx1"/>
                </a:solidFill>
                <a:latin typeface="Corbel" panose="020B0503020204020204" pitchFamily="34" charset="0"/>
              </a:rPr>
              <a:t>2013</a:t>
            </a:r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53E3C8F7-0EDE-4686-85AF-C71CB123DF2F}"/>
              </a:ext>
            </a:extLst>
          </p:cNvPr>
          <p:cNvSpPr/>
          <p:nvPr/>
        </p:nvSpPr>
        <p:spPr>
          <a:xfrm>
            <a:off x="4720974" y="1323533"/>
            <a:ext cx="1937144" cy="452760"/>
          </a:xfrm>
          <a:custGeom>
            <a:avLst/>
            <a:gdLst>
              <a:gd name="connsiteX0" fmla="*/ 0 w 1937144"/>
              <a:gd name="connsiteY0" fmla="*/ 0 h 452760"/>
              <a:gd name="connsiteX1" fmla="*/ 1937144 w 1937144"/>
              <a:gd name="connsiteY1" fmla="*/ 0 h 452760"/>
              <a:gd name="connsiteX2" fmla="*/ 1937144 w 1937144"/>
              <a:gd name="connsiteY2" fmla="*/ 452760 h 452760"/>
              <a:gd name="connsiteX3" fmla="*/ 0 w 1937144"/>
              <a:gd name="connsiteY3" fmla="*/ 452760 h 452760"/>
              <a:gd name="connsiteX4" fmla="*/ 0 w 1937144"/>
              <a:gd name="connsiteY4" fmla="*/ 0 h 45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7144" h="452760">
                <a:moveTo>
                  <a:pt x="0" y="0"/>
                </a:moveTo>
                <a:lnTo>
                  <a:pt x="1937144" y="0"/>
                </a:lnTo>
                <a:lnTo>
                  <a:pt x="1937144" y="452760"/>
                </a:lnTo>
                <a:lnTo>
                  <a:pt x="0" y="4527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11379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400" kern="1200" dirty="0">
                <a:solidFill>
                  <a:schemeClr val="tx1"/>
                </a:solidFill>
                <a:latin typeface="Corbel" panose="020B0503020204020204" pitchFamily="34" charset="0"/>
              </a:rPr>
              <a:t>2015</a:t>
            </a:r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C7C6303A-5054-4EF4-9EB2-28A02D21B15D}"/>
              </a:ext>
            </a:extLst>
          </p:cNvPr>
          <p:cNvSpPr/>
          <p:nvPr/>
        </p:nvSpPr>
        <p:spPr>
          <a:xfrm>
            <a:off x="7109782" y="1323533"/>
            <a:ext cx="1937144" cy="452760"/>
          </a:xfrm>
          <a:custGeom>
            <a:avLst/>
            <a:gdLst>
              <a:gd name="connsiteX0" fmla="*/ 0 w 1937144"/>
              <a:gd name="connsiteY0" fmla="*/ 0 h 452760"/>
              <a:gd name="connsiteX1" fmla="*/ 1937144 w 1937144"/>
              <a:gd name="connsiteY1" fmla="*/ 0 h 452760"/>
              <a:gd name="connsiteX2" fmla="*/ 1937144 w 1937144"/>
              <a:gd name="connsiteY2" fmla="*/ 452760 h 452760"/>
              <a:gd name="connsiteX3" fmla="*/ 0 w 1937144"/>
              <a:gd name="connsiteY3" fmla="*/ 452760 h 452760"/>
              <a:gd name="connsiteX4" fmla="*/ 0 w 1937144"/>
              <a:gd name="connsiteY4" fmla="*/ 0 h 45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7144" h="452760">
                <a:moveTo>
                  <a:pt x="0" y="0"/>
                </a:moveTo>
                <a:lnTo>
                  <a:pt x="1937144" y="0"/>
                </a:lnTo>
                <a:lnTo>
                  <a:pt x="1937144" y="452760"/>
                </a:lnTo>
                <a:lnTo>
                  <a:pt x="0" y="4527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11379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400" kern="1200" dirty="0">
                <a:solidFill>
                  <a:schemeClr val="tx1"/>
                </a:solidFill>
                <a:latin typeface="Corbel" panose="020B0503020204020204" pitchFamily="34" charset="0"/>
              </a:rPr>
              <a:t>2017</a:t>
            </a:r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BD1E80BA-1AEC-4B5E-B541-5706D1985099}"/>
              </a:ext>
            </a:extLst>
          </p:cNvPr>
          <p:cNvSpPr/>
          <p:nvPr/>
        </p:nvSpPr>
        <p:spPr>
          <a:xfrm>
            <a:off x="9498590" y="1323533"/>
            <a:ext cx="1937144" cy="452760"/>
          </a:xfrm>
          <a:custGeom>
            <a:avLst/>
            <a:gdLst>
              <a:gd name="connsiteX0" fmla="*/ 0 w 1937144"/>
              <a:gd name="connsiteY0" fmla="*/ 0 h 452760"/>
              <a:gd name="connsiteX1" fmla="*/ 1937144 w 1937144"/>
              <a:gd name="connsiteY1" fmla="*/ 0 h 452760"/>
              <a:gd name="connsiteX2" fmla="*/ 1937144 w 1937144"/>
              <a:gd name="connsiteY2" fmla="*/ 452760 h 452760"/>
              <a:gd name="connsiteX3" fmla="*/ 0 w 1937144"/>
              <a:gd name="connsiteY3" fmla="*/ 452760 h 452760"/>
              <a:gd name="connsiteX4" fmla="*/ 0 w 1937144"/>
              <a:gd name="connsiteY4" fmla="*/ 0 h 45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7144" h="452760">
                <a:moveTo>
                  <a:pt x="0" y="0"/>
                </a:moveTo>
                <a:lnTo>
                  <a:pt x="1937144" y="0"/>
                </a:lnTo>
                <a:lnTo>
                  <a:pt x="1937144" y="452760"/>
                </a:lnTo>
                <a:lnTo>
                  <a:pt x="0" y="4527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11379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400" kern="1200" dirty="0">
                <a:solidFill>
                  <a:schemeClr val="tx1"/>
                </a:solidFill>
                <a:latin typeface="Corbel" panose="020B0503020204020204" pitchFamily="34" charset="0"/>
              </a:rPr>
              <a:t>2019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86941BD3-0AD5-4EE6-85E4-96FB717FF68C}"/>
              </a:ext>
            </a:extLst>
          </p:cNvPr>
          <p:cNvSpPr/>
          <p:nvPr/>
        </p:nvSpPr>
        <p:spPr>
          <a:xfrm>
            <a:off x="1027625" y="2534600"/>
            <a:ext cx="1925354" cy="547200"/>
          </a:xfrm>
          <a:custGeom>
            <a:avLst/>
            <a:gdLst>
              <a:gd name="connsiteX0" fmla="*/ 0 w 1925354"/>
              <a:gd name="connsiteY0" fmla="*/ 0 h 547200"/>
              <a:gd name="connsiteX1" fmla="*/ 1925354 w 1925354"/>
              <a:gd name="connsiteY1" fmla="*/ 0 h 547200"/>
              <a:gd name="connsiteX2" fmla="*/ 1925354 w 1925354"/>
              <a:gd name="connsiteY2" fmla="*/ 547200 h 547200"/>
              <a:gd name="connsiteX3" fmla="*/ 0 w 1925354"/>
              <a:gd name="connsiteY3" fmla="*/ 547200 h 547200"/>
              <a:gd name="connsiteX4" fmla="*/ 0 w 1925354"/>
              <a:gd name="connsiteY4" fmla="*/ 0 h 5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5354" h="547200">
                <a:moveTo>
                  <a:pt x="0" y="0"/>
                </a:moveTo>
                <a:lnTo>
                  <a:pt x="1925354" y="0"/>
                </a:lnTo>
                <a:lnTo>
                  <a:pt x="1925354" y="547200"/>
                </a:lnTo>
                <a:lnTo>
                  <a:pt x="0" y="5472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128" tIns="77216" rIns="135128" bIns="77216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kern="1200" dirty="0" err="1">
                <a:latin typeface="Corbel" panose="020B0503020204020204" pitchFamily="34" charset="0"/>
              </a:rPr>
              <a:t>emscripten</a:t>
            </a:r>
            <a:endParaRPr lang="de-DE" kern="1200" dirty="0">
              <a:latin typeface="Corbel" panose="020B0503020204020204" pitchFamily="34" charset="0"/>
            </a:endParaRP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29213EFB-88D0-468D-9B45-03DDFF871ECB}"/>
              </a:ext>
            </a:extLst>
          </p:cNvPr>
          <p:cNvSpPr/>
          <p:nvPr/>
        </p:nvSpPr>
        <p:spPr>
          <a:xfrm>
            <a:off x="1027625" y="3081801"/>
            <a:ext cx="1925354" cy="1496550"/>
          </a:xfrm>
          <a:custGeom>
            <a:avLst/>
            <a:gdLst>
              <a:gd name="connsiteX0" fmla="*/ 0 w 1925354"/>
              <a:gd name="connsiteY0" fmla="*/ 0 h 1668960"/>
              <a:gd name="connsiteX1" fmla="*/ 1925354 w 1925354"/>
              <a:gd name="connsiteY1" fmla="*/ 0 h 1668960"/>
              <a:gd name="connsiteX2" fmla="*/ 1925354 w 1925354"/>
              <a:gd name="connsiteY2" fmla="*/ 1668960 h 1668960"/>
              <a:gd name="connsiteX3" fmla="*/ 0 w 1925354"/>
              <a:gd name="connsiteY3" fmla="*/ 1668960 h 1668960"/>
              <a:gd name="connsiteX4" fmla="*/ 0 w 1925354"/>
              <a:gd name="connsiteY4" fmla="*/ 0 h 16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5354" h="1668960">
                <a:moveTo>
                  <a:pt x="0" y="0"/>
                </a:moveTo>
                <a:lnTo>
                  <a:pt x="1925354" y="0"/>
                </a:lnTo>
                <a:lnTo>
                  <a:pt x="1925354" y="1668960"/>
                </a:lnTo>
                <a:lnTo>
                  <a:pt x="0" y="16689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kern="1200" dirty="0">
                <a:latin typeface="Corbel" panose="020B0503020204020204" pitchFamily="34" charset="0"/>
              </a:rPr>
              <a:t>C++ </a:t>
            </a:r>
            <a:r>
              <a:rPr lang="de-DE" kern="1200" dirty="0" err="1">
                <a:latin typeface="Corbel" panose="020B0503020204020204" pitchFamily="34" charset="0"/>
              </a:rPr>
              <a:t>to</a:t>
            </a:r>
            <a:r>
              <a:rPr lang="de-DE" kern="1200" dirty="0">
                <a:latin typeface="Corbel" panose="020B0503020204020204" pitchFamily="34" charset="0"/>
              </a:rPr>
              <a:t> JS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kern="1200" dirty="0" err="1">
                <a:latin typeface="Corbel" panose="020B0503020204020204" pitchFamily="34" charset="0"/>
              </a:rPr>
              <a:t>Simulate</a:t>
            </a:r>
            <a:r>
              <a:rPr lang="de-DE" kern="1200" dirty="0">
                <a:latin typeface="Corbel" panose="020B0503020204020204" pitchFamily="34" charset="0"/>
              </a:rPr>
              <a:t> </a:t>
            </a:r>
            <a:r>
              <a:rPr lang="de-DE" kern="1200" dirty="0" err="1">
                <a:latin typeface="Corbel" panose="020B0503020204020204" pitchFamily="34" charset="0"/>
              </a:rPr>
              <a:t>memory</a:t>
            </a:r>
            <a:r>
              <a:rPr lang="de-DE" kern="1200" dirty="0">
                <a:latin typeface="Corbel" panose="020B0503020204020204" pitchFamily="34" charset="0"/>
              </a:rPr>
              <a:t> </a:t>
            </a:r>
            <a:r>
              <a:rPr lang="de-DE" kern="1200" dirty="0" err="1">
                <a:latin typeface="Corbel" panose="020B0503020204020204" pitchFamily="34" charset="0"/>
              </a:rPr>
              <a:t>model</a:t>
            </a:r>
            <a:endParaRPr lang="de-DE" kern="1200" dirty="0">
              <a:latin typeface="Corbel" panose="020B0503020204020204" pitchFamily="34" charset="0"/>
            </a:endParaRP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kern="1200" dirty="0" err="1">
                <a:latin typeface="Corbel" panose="020B0503020204020204" pitchFamily="34" charset="0"/>
              </a:rPr>
              <a:t>Ugly</a:t>
            </a:r>
            <a:r>
              <a:rPr lang="de-DE" kern="1200" dirty="0">
                <a:latin typeface="Corbel" panose="020B0503020204020204" pitchFamily="34" charset="0"/>
              </a:rPr>
              <a:t>, but </a:t>
            </a:r>
            <a:r>
              <a:rPr lang="de-DE" kern="1200" dirty="0" err="1">
                <a:latin typeface="Corbel" panose="020B0503020204020204" pitchFamily="34" charset="0"/>
              </a:rPr>
              <a:t>well</a:t>
            </a:r>
            <a:r>
              <a:rPr lang="de-DE" kern="1200" dirty="0">
                <a:latin typeface="Corbel" panose="020B0503020204020204" pitchFamily="34" charset="0"/>
              </a:rPr>
              <a:t> </a:t>
            </a:r>
            <a:r>
              <a:rPr lang="de-DE" kern="1200" dirty="0" err="1">
                <a:latin typeface="Corbel" panose="020B0503020204020204" pitchFamily="34" charset="0"/>
              </a:rPr>
              <a:t>JITable</a:t>
            </a:r>
            <a:endParaRPr lang="de-DE" kern="1200" dirty="0">
              <a:latin typeface="Corbel" panose="020B0503020204020204" pitchFamily="34" charset="0"/>
            </a:endParaRP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7176B9C0-ED4E-4920-8428-FC726CDDF67A}"/>
              </a:ext>
            </a:extLst>
          </p:cNvPr>
          <p:cNvSpPr/>
          <p:nvPr/>
        </p:nvSpPr>
        <p:spPr>
          <a:xfrm>
            <a:off x="3273198" y="2525547"/>
            <a:ext cx="1925354" cy="547200"/>
          </a:xfrm>
          <a:custGeom>
            <a:avLst/>
            <a:gdLst>
              <a:gd name="connsiteX0" fmla="*/ 0 w 1925354"/>
              <a:gd name="connsiteY0" fmla="*/ 0 h 547200"/>
              <a:gd name="connsiteX1" fmla="*/ 1925354 w 1925354"/>
              <a:gd name="connsiteY1" fmla="*/ 0 h 547200"/>
              <a:gd name="connsiteX2" fmla="*/ 1925354 w 1925354"/>
              <a:gd name="connsiteY2" fmla="*/ 547200 h 547200"/>
              <a:gd name="connsiteX3" fmla="*/ 0 w 1925354"/>
              <a:gd name="connsiteY3" fmla="*/ 547200 h 547200"/>
              <a:gd name="connsiteX4" fmla="*/ 0 w 1925354"/>
              <a:gd name="connsiteY4" fmla="*/ 0 h 5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5354" h="547200">
                <a:moveTo>
                  <a:pt x="0" y="0"/>
                </a:moveTo>
                <a:lnTo>
                  <a:pt x="1925354" y="0"/>
                </a:lnTo>
                <a:lnTo>
                  <a:pt x="1925354" y="547200"/>
                </a:lnTo>
                <a:lnTo>
                  <a:pt x="0" y="5472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128" tIns="77216" rIns="135128" bIns="77216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kern="1200" dirty="0">
                <a:latin typeface="Corbel" panose="020B0503020204020204" pitchFamily="34" charset="0"/>
              </a:rPr>
              <a:t>asm.js</a:t>
            </a: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63C7091D-86BE-4A92-9EFE-F3CE593F4FEC}"/>
              </a:ext>
            </a:extLst>
          </p:cNvPr>
          <p:cNvSpPr/>
          <p:nvPr/>
        </p:nvSpPr>
        <p:spPr>
          <a:xfrm>
            <a:off x="3273198" y="3072747"/>
            <a:ext cx="1925354" cy="1590727"/>
          </a:xfrm>
          <a:custGeom>
            <a:avLst/>
            <a:gdLst>
              <a:gd name="connsiteX0" fmla="*/ 0 w 1925354"/>
              <a:gd name="connsiteY0" fmla="*/ 0 h 1590727"/>
              <a:gd name="connsiteX1" fmla="*/ 1925354 w 1925354"/>
              <a:gd name="connsiteY1" fmla="*/ 0 h 1590727"/>
              <a:gd name="connsiteX2" fmla="*/ 1925354 w 1925354"/>
              <a:gd name="connsiteY2" fmla="*/ 1590727 h 1590727"/>
              <a:gd name="connsiteX3" fmla="*/ 0 w 1925354"/>
              <a:gd name="connsiteY3" fmla="*/ 1590727 h 1590727"/>
              <a:gd name="connsiteX4" fmla="*/ 0 w 1925354"/>
              <a:gd name="connsiteY4" fmla="*/ 0 h 159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5354" h="1590727">
                <a:moveTo>
                  <a:pt x="0" y="0"/>
                </a:moveTo>
                <a:lnTo>
                  <a:pt x="1925354" y="0"/>
                </a:lnTo>
                <a:lnTo>
                  <a:pt x="1925354" y="1590727"/>
                </a:lnTo>
                <a:lnTo>
                  <a:pt x="0" y="15907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kern="1200" dirty="0" err="1">
                <a:latin typeface="Corbel" panose="020B0503020204020204" pitchFamily="34" charset="0"/>
              </a:rPr>
              <a:t>Specifically</a:t>
            </a:r>
            <a:r>
              <a:rPr lang="de-DE" kern="1200" dirty="0">
                <a:latin typeface="Corbel" panose="020B0503020204020204" pitchFamily="34" charset="0"/>
              </a:rPr>
              <a:t> </a:t>
            </a:r>
            <a:r>
              <a:rPr lang="de-DE" kern="1200" dirty="0" err="1">
                <a:latin typeface="Corbel" panose="020B0503020204020204" pitchFamily="34" charset="0"/>
              </a:rPr>
              <a:t>optimize</a:t>
            </a:r>
            <a:r>
              <a:rPr lang="de-DE" kern="1200" dirty="0">
                <a:latin typeface="Corbel" panose="020B0503020204020204" pitchFamily="34" charset="0"/>
              </a:rPr>
              <a:t> </a:t>
            </a:r>
            <a:r>
              <a:rPr lang="de-DE" dirty="0">
                <a:latin typeface="Corbel" panose="020B0503020204020204" pitchFamily="34" charset="0"/>
              </a:rPr>
              <a:t>o</a:t>
            </a:r>
            <a:r>
              <a:rPr lang="de-DE" kern="1200" dirty="0">
                <a:latin typeface="Corbel" panose="020B0503020204020204" pitchFamily="34" charset="0"/>
              </a:rPr>
              <a:t>n</a:t>
            </a:r>
          </a:p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de-DE" kern="1200" dirty="0" err="1">
                <a:latin typeface="Corbel" panose="020B0503020204020204" pitchFamily="34" charset="0"/>
              </a:rPr>
              <a:t>emscripten-generated</a:t>
            </a:r>
            <a:r>
              <a:rPr lang="de-DE" kern="1200" dirty="0">
                <a:latin typeface="Corbel" panose="020B0503020204020204" pitchFamily="34" charset="0"/>
              </a:rPr>
              <a:t> code</a:t>
            </a: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A993DA60-0BBA-43FD-8EEB-EE21174B5452}"/>
              </a:ext>
            </a:extLst>
          </p:cNvPr>
          <p:cNvSpPr/>
          <p:nvPr/>
        </p:nvSpPr>
        <p:spPr>
          <a:xfrm>
            <a:off x="3273198" y="4585475"/>
            <a:ext cx="1811944" cy="547200"/>
          </a:xfrm>
          <a:custGeom>
            <a:avLst/>
            <a:gdLst>
              <a:gd name="connsiteX0" fmla="*/ 0 w 1811944"/>
              <a:gd name="connsiteY0" fmla="*/ 0 h 547200"/>
              <a:gd name="connsiteX1" fmla="*/ 1811944 w 1811944"/>
              <a:gd name="connsiteY1" fmla="*/ 0 h 547200"/>
              <a:gd name="connsiteX2" fmla="*/ 1811944 w 1811944"/>
              <a:gd name="connsiteY2" fmla="*/ 547200 h 547200"/>
              <a:gd name="connsiteX3" fmla="*/ 0 w 1811944"/>
              <a:gd name="connsiteY3" fmla="*/ 547200 h 547200"/>
              <a:gd name="connsiteX4" fmla="*/ 0 w 1811944"/>
              <a:gd name="connsiteY4" fmla="*/ 0 h 5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944" h="547200">
                <a:moveTo>
                  <a:pt x="0" y="0"/>
                </a:moveTo>
                <a:lnTo>
                  <a:pt x="1811944" y="0"/>
                </a:lnTo>
                <a:lnTo>
                  <a:pt x="1811944" y="547200"/>
                </a:lnTo>
                <a:lnTo>
                  <a:pt x="0" y="5472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128" tIns="77216" rIns="135128" bIns="77216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kern="1200" dirty="0" err="1">
                <a:latin typeface="Corbel" panose="020B0503020204020204" pitchFamily="34" charset="0"/>
              </a:rPr>
              <a:t>PNaCl</a:t>
            </a:r>
            <a:endParaRPr lang="de-DE" kern="1200" dirty="0">
              <a:latin typeface="Corbel" panose="020B0503020204020204" pitchFamily="34" charset="0"/>
            </a:endParaRP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5629EDC2-E66A-4882-92BE-18D08DCC61C4}"/>
              </a:ext>
            </a:extLst>
          </p:cNvPr>
          <p:cNvSpPr/>
          <p:nvPr/>
        </p:nvSpPr>
        <p:spPr>
          <a:xfrm>
            <a:off x="3273198" y="5132675"/>
            <a:ext cx="1811944" cy="1249075"/>
          </a:xfrm>
          <a:custGeom>
            <a:avLst/>
            <a:gdLst>
              <a:gd name="connsiteX0" fmla="*/ 0 w 1811944"/>
              <a:gd name="connsiteY0" fmla="*/ 0 h 1408184"/>
              <a:gd name="connsiteX1" fmla="*/ 1811944 w 1811944"/>
              <a:gd name="connsiteY1" fmla="*/ 0 h 1408184"/>
              <a:gd name="connsiteX2" fmla="*/ 1811944 w 1811944"/>
              <a:gd name="connsiteY2" fmla="*/ 1408184 h 1408184"/>
              <a:gd name="connsiteX3" fmla="*/ 0 w 1811944"/>
              <a:gd name="connsiteY3" fmla="*/ 1408184 h 1408184"/>
              <a:gd name="connsiteX4" fmla="*/ 0 w 1811944"/>
              <a:gd name="connsiteY4" fmla="*/ 0 h 14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944" h="1408184">
                <a:moveTo>
                  <a:pt x="0" y="0"/>
                </a:moveTo>
                <a:lnTo>
                  <a:pt x="1811944" y="0"/>
                </a:lnTo>
                <a:lnTo>
                  <a:pt x="1811944" y="1408184"/>
                </a:lnTo>
                <a:lnTo>
                  <a:pt x="0" y="140818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kern="1200" dirty="0" err="1">
                <a:latin typeface="Corbel" panose="020B0503020204020204" pitchFamily="34" charset="0"/>
              </a:rPr>
              <a:t>Sandboxed</a:t>
            </a:r>
            <a:endParaRPr lang="de-DE" kern="1200" dirty="0">
              <a:latin typeface="Corbel" panose="020B0503020204020204" pitchFamily="34" charset="0"/>
            </a:endParaRP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kern="1200" dirty="0" err="1">
                <a:latin typeface="Corbel" panose="020B0503020204020204" pitchFamily="34" charset="0"/>
              </a:rPr>
              <a:t>Only</a:t>
            </a:r>
            <a:r>
              <a:rPr lang="de-DE" kern="1200" dirty="0">
                <a:latin typeface="Corbel" panose="020B0503020204020204" pitchFamily="34" charset="0"/>
              </a:rPr>
              <a:t> Chrome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kern="1200" dirty="0" err="1">
                <a:latin typeface="Corbel" panose="020B0503020204020204" pitchFamily="34" charset="0"/>
              </a:rPr>
              <a:t>Requires</a:t>
            </a:r>
            <a:r>
              <a:rPr lang="de-DE" kern="1200" dirty="0">
                <a:latin typeface="Corbel" panose="020B0503020204020204" pitchFamily="34" charset="0"/>
              </a:rPr>
              <a:t> Plugin</a:t>
            </a: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F047AE03-A1C5-483E-8348-EEF9E79C6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3750" y="2021137"/>
            <a:ext cx="458749" cy="486118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BF6999B1-43A5-442B-90B8-23F62CAE3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07862" y="4623737"/>
            <a:ext cx="458749" cy="458749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B658BDF-D1A7-4E61-869E-6E1DBC955F15}"/>
              </a:ext>
            </a:extLst>
          </p:cNvPr>
          <p:cNvCxnSpPr/>
          <p:nvPr/>
        </p:nvCxnSpPr>
        <p:spPr>
          <a:xfrm flipV="1">
            <a:off x="1027625" y="1776293"/>
            <a:ext cx="0" cy="77341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1284323-78F9-4D34-B925-C4B7DFF75690}"/>
              </a:ext>
            </a:extLst>
          </p:cNvPr>
          <p:cNvCxnSpPr>
            <a:cxnSpLocks/>
          </p:cNvCxnSpPr>
          <p:nvPr/>
        </p:nvCxnSpPr>
        <p:spPr>
          <a:xfrm flipH="1" flipV="1">
            <a:off x="3273199" y="1776293"/>
            <a:ext cx="1" cy="280205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B4CBBFC-7101-416D-B8E5-30963123578B}"/>
              </a:ext>
            </a:extLst>
          </p:cNvPr>
          <p:cNvGrpSpPr/>
          <p:nvPr/>
        </p:nvGrpSpPr>
        <p:grpSpPr>
          <a:xfrm>
            <a:off x="5350107" y="1776293"/>
            <a:ext cx="3844193" cy="4251423"/>
            <a:chOff x="5350107" y="1776293"/>
            <a:chExt cx="3844193" cy="4251423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DEA8997-7B7B-48E6-A984-4DFF1808CF17}"/>
                </a:ext>
              </a:extLst>
            </p:cNvPr>
            <p:cNvGrpSpPr/>
            <p:nvPr/>
          </p:nvGrpSpPr>
          <p:grpSpPr>
            <a:xfrm>
              <a:off x="5350107" y="3579261"/>
              <a:ext cx="3844193" cy="2448455"/>
              <a:chOff x="5504335" y="3467513"/>
              <a:chExt cx="3757195" cy="2209615"/>
            </a:xfrm>
          </p:grpSpPr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EAA3B827-37CD-443A-8E3E-CA8F4953449C}"/>
                  </a:ext>
                </a:extLst>
              </p:cNvPr>
              <p:cNvSpPr/>
              <p:nvPr/>
            </p:nvSpPr>
            <p:spPr>
              <a:xfrm>
                <a:off x="5504335" y="3467513"/>
                <a:ext cx="3757195" cy="547200"/>
              </a:xfrm>
              <a:custGeom>
                <a:avLst/>
                <a:gdLst>
                  <a:gd name="connsiteX0" fmla="*/ 0 w 3757195"/>
                  <a:gd name="connsiteY0" fmla="*/ 0 h 547200"/>
                  <a:gd name="connsiteX1" fmla="*/ 3757195 w 3757195"/>
                  <a:gd name="connsiteY1" fmla="*/ 0 h 547200"/>
                  <a:gd name="connsiteX2" fmla="*/ 3757195 w 3757195"/>
                  <a:gd name="connsiteY2" fmla="*/ 547200 h 547200"/>
                  <a:gd name="connsiteX3" fmla="*/ 0 w 3757195"/>
                  <a:gd name="connsiteY3" fmla="*/ 547200 h 547200"/>
                  <a:gd name="connsiteX4" fmla="*/ 0 w 3757195"/>
                  <a:gd name="connsiteY4" fmla="*/ 0 h 54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7195" h="547200">
                    <a:moveTo>
                      <a:pt x="0" y="0"/>
                    </a:moveTo>
                    <a:lnTo>
                      <a:pt x="3757195" y="0"/>
                    </a:lnTo>
                    <a:lnTo>
                      <a:pt x="3757195" y="547200"/>
                    </a:lnTo>
                    <a:lnTo>
                      <a:pt x="0" y="5472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5128" tIns="77216" rIns="135128" bIns="77216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2400" b="1" kern="1200" dirty="0" err="1">
                    <a:latin typeface="Corbel" panose="020B0503020204020204" pitchFamily="34" charset="0"/>
                  </a:rPr>
                  <a:t>WebAssembly</a:t>
                </a:r>
                <a:endParaRPr lang="de-DE" sz="2400" b="1" kern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A7EBCC93-54ED-4C81-8E59-5455D5F508BF}"/>
                  </a:ext>
                </a:extLst>
              </p:cNvPr>
              <p:cNvSpPr/>
              <p:nvPr/>
            </p:nvSpPr>
            <p:spPr>
              <a:xfrm>
                <a:off x="5504335" y="4014711"/>
                <a:ext cx="3757195" cy="1662417"/>
              </a:xfrm>
              <a:custGeom>
                <a:avLst/>
                <a:gdLst>
                  <a:gd name="connsiteX0" fmla="*/ 0 w 3757195"/>
                  <a:gd name="connsiteY0" fmla="*/ 0 h 1460340"/>
                  <a:gd name="connsiteX1" fmla="*/ 3757195 w 3757195"/>
                  <a:gd name="connsiteY1" fmla="*/ 0 h 1460340"/>
                  <a:gd name="connsiteX2" fmla="*/ 3757195 w 3757195"/>
                  <a:gd name="connsiteY2" fmla="*/ 1460340 h 1460340"/>
                  <a:gd name="connsiteX3" fmla="*/ 0 w 3757195"/>
                  <a:gd name="connsiteY3" fmla="*/ 1460340 h 1460340"/>
                  <a:gd name="connsiteX4" fmla="*/ 0 w 3757195"/>
                  <a:gd name="connsiteY4" fmla="*/ 0 h 1460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7195" h="1460340">
                    <a:moveTo>
                      <a:pt x="0" y="0"/>
                    </a:moveTo>
                    <a:lnTo>
                      <a:pt x="3757195" y="0"/>
                    </a:lnTo>
                    <a:lnTo>
                      <a:pt x="3757195" y="1460340"/>
                    </a:lnTo>
                    <a:lnTo>
                      <a:pt x="0" y="146034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1346" tIns="101346" rIns="135128" bIns="152019" numCol="1" spcCol="1270" anchor="t" anchorCtr="0">
                <a:noAutofit/>
              </a:bodyPr>
              <a:lstStyle/>
              <a:p>
                <a:pPr marL="0" lvl="1" algn="l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kern="1200" dirty="0">
                    <a:latin typeface="Corbel" panose="020B0503020204020204" pitchFamily="34" charset="0"/>
                  </a:rPr>
                  <a:t>Goals</a:t>
                </a:r>
              </a:p>
              <a:p>
                <a:pPr marL="171450" lvl="1" indent="-171450" algn="l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DE" kern="1200" dirty="0">
                    <a:latin typeface="Corbel" panose="020B0503020204020204" pitchFamily="34" charset="0"/>
                  </a:rPr>
                  <a:t>Portable, </a:t>
                </a:r>
                <a:r>
                  <a:rPr lang="de-DE" kern="1200" dirty="0" err="1">
                    <a:latin typeface="Corbel" panose="020B0503020204020204" pitchFamily="34" charset="0"/>
                  </a:rPr>
                  <a:t>wide</a:t>
                </a:r>
                <a:r>
                  <a:rPr lang="de-DE" kern="1200" dirty="0">
                    <a:latin typeface="Corbel" panose="020B0503020204020204" pitchFamily="34" charset="0"/>
                  </a:rPr>
                  <a:t> </a:t>
                </a:r>
                <a:r>
                  <a:rPr lang="de-DE" kern="1200" dirty="0" err="1">
                    <a:latin typeface="Corbel" panose="020B0503020204020204" pitchFamily="34" charset="0"/>
                  </a:rPr>
                  <a:t>range</a:t>
                </a:r>
                <a:r>
                  <a:rPr lang="de-DE" kern="1200" dirty="0">
                    <a:latin typeface="Corbel" panose="020B0503020204020204" pitchFamily="34" charset="0"/>
                  </a:rPr>
                  <a:t> </a:t>
                </a:r>
                <a:r>
                  <a:rPr lang="de-DE" kern="1200" dirty="0" err="1">
                    <a:latin typeface="Corbel" panose="020B0503020204020204" pitchFamily="34" charset="0"/>
                  </a:rPr>
                  <a:t>of</a:t>
                </a:r>
                <a:r>
                  <a:rPr lang="de-DE" kern="1200" dirty="0">
                    <a:latin typeface="Corbel" panose="020B0503020204020204" pitchFamily="34" charset="0"/>
                  </a:rPr>
                  <a:t> </a:t>
                </a:r>
                <a:r>
                  <a:rPr lang="de-DE" kern="1200" dirty="0" err="1">
                    <a:latin typeface="Corbel" panose="020B0503020204020204" pitchFamily="34" charset="0"/>
                  </a:rPr>
                  <a:t>platforms</a:t>
                </a:r>
                <a:endParaRPr lang="de-DE" kern="1200" dirty="0">
                  <a:latin typeface="Corbel" panose="020B0503020204020204" pitchFamily="34" charset="0"/>
                </a:endParaRPr>
              </a:p>
              <a:p>
                <a:pPr marL="171450" lvl="1" indent="-171450" algn="l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DE" kern="1200" dirty="0">
                    <a:latin typeface="Corbel" panose="020B0503020204020204" pitchFamily="34" charset="0"/>
                  </a:rPr>
                  <a:t>Size- and </a:t>
                </a:r>
                <a:r>
                  <a:rPr lang="de-DE" kern="1200" dirty="0" err="1">
                    <a:latin typeface="Corbel" panose="020B0503020204020204" pitchFamily="34" charset="0"/>
                  </a:rPr>
                  <a:t>load</a:t>
                </a:r>
                <a:r>
                  <a:rPr lang="de-DE" kern="1200" dirty="0">
                    <a:latin typeface="Corbel" panose="020B0503020204020204" pitchFamily="34" charset="0"/>
                  </a:rPr>
                  <a:t> time </a:t>
                </a:r>
                <a:r>
                  <a:rPr lang="de-DE" kern="1200" dirty="0" err="1">
                    <a:latin typeface="Corbel" panose="020B0503020204020204" pitchFamily="34" charset="0"/>
                  </a:rPr>
                  <a:t>efficient</a:t>
                </a:r>
                <a:endParaRPr lang="de-DE" kern="1200" dirty="0">
                  <a:latin typeface="Corbel" panose="020B0503020204020204" pitchFamily="34" charset="0"/>
                </a:endParaRPr>
              </a:p>
              <a:p>
                <a:pPr marL="171450" lvl="1" indent="-171450" algn="l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DE" kern="1200" dirty="0">
                    <a:latin typeface="Corbel" panose="020B0503020204020204" pitchFamily="34" charset="0"/>
                  </a:rPr>
                  <a:t>Native </a:t>
                </a:r>
                <a:r>
                  <a:rPr lang="de-DE" kern="1200" dirty="0" err="1">
                    <a:latin typeface="Corbel" panose="020B0503020204020204" pitchFamily="34" charset="0"/>
                  </a:rPr>
                  <a:t>speeds</a:t>
                </a:r>
                <a:endParaRPr lang="de-DE" kern="1200" dirty="0">
                  <a:latin typeface="Corbel" panose="020B0503020204020204" pitchFamily="34" charset="0"/>
                </a:endParaRPr>
              </a:p>
              <a:p>
                <a:pPr marL="171450" lvl="1" indent="-171450" algn="l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DE" kern="1200" dirty="0" err="1">
                    <a:latin typeface="Corbel" panose="020B0503020204020204" pitchFamily="34" charset="0"/>
                  </a:rPr>
                  <a:t>Integrate</a:t>
                </a:r>
                <a:r>
                  <a:rPr lang="de-DE" kern="1200" dirty="0">
                    <a:latin typeface="Corbel" panose="020B0503020204020204" pitchFamily="34" charset="0"/>
                  </a:rPr>
                  <a:t> </a:t>
                </a:r>
                <a:r>
                  <a:rPr lang="de-DE" kern="1200" dirty="0" err="1">
                    <a:latin typeface="Corbel" panose="020B0503020204020204" pitchFamily="34" charset="0"/>
                  </a:rPr>
                  <a:t>with</a:t>
                </a:r>
                <a:r>
                  <a:rPr lang="de-DE" kern="1200" dirty="0">
                    <a:latin typeface="Corbel" panose="020B0503020204020204" pitchFamily="34" charset="0"/>
                  </a:rPr>
                  <a:t> </a:t>
                </a:r>
                <a:r>
                  <a:rPr lang="de-DE" kern="1200" dirty="0" err="1">
                    <a:latin typeface="Corbel" panose="020B0503020204020204" pitchFamily="34" charset="0"/>
                  </a:rPr>
                  <a:t>existing</a:t>
                </a:r>
                <a:r>
                  <a:rPr lang="de-DE" kern="1200" dirty="0">
                    <a:latin typeface="Corbel" panose="020B0503020204020204" pitchFamily="34" charset="0"/>
                  </a:rPr>
                  <a:t> web </a:t>
                </a:r>
                <a:r>
                  <a:rPr lang="de-DE" kern="1200" dirty="0" err="1">
                    <a:latin typeface="Corbel" panose="020B0503020204020204" pitchFamily="34" charset="0"/>
                  </a:rPr>
                  <a:t>tech</a:t>
                </a:r>
                <a:endParaRPr lang="de-DE" kern="1200" dirty="0">
                  <a:latin typeface="Corbel" panose="020B0503020204020204" pitchFamily="34" charset="0"/>
                </a:endParaRPr>
              </a:p>
              <a:p>
                <a:pPr marL="0" lvl="1" algn="l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dirty="0">
                    <a:latin typeface="Corbel" panose="020B0503020204020204" pitchFamily="34" charset="0"/>
                  </a:rPr>
                  <a:t>MVP </a:t>
                </a:r>
                <a:r>
                  <a:rPr lang="de-DE" dirty="0" err="1">
                    <a:latin typeface="Corbel" panose="020B0503020204020204" pitchFamily="34" charset="0"/>
                  </a:rPr>
                  <a:t>with</a:t>
                </a:r>
                <a:r>
                  <a:rPr lang="de-DE" dirty="0">
                    <a:latin typeface="Corbel" panose="020B0503020204020204" pitchFamily="34" charset="0"/>
                  </a:rPr>
                  <a:t> C++, </a:t>
                </a:r>
                <a:r>
                  <a:rPr lang="de-DE" dirty="0" err="1">
                    <a:latin typeface="Corbel" panose="020B0503020204020204" pitchFamily="34" charset="0"/>
                  </a:rPr>
                  <a:t>later</a:t>
                </a:r>
                <a:r>
                  <a:rPr lang="de-DE" dirty="0">
                    <a:latin typeface="Corbel" panose="020B0503020204020204" pitchFamily="34" charset="0"/>
                  </a:rPr>
                  <a:t> </a:t>
                </a:r>
                <a:r>
                  <a:rPr lang="de-DE" dirty="0" err="1">
                    <a:latin typeface="Corbel" panose="020B0503020204020204" pitchFamily="34" charset="0"/>
                  </a:rPr>
                  <a:t>other</a:t>
                </a:r>
                <a:r>
                  <a:rPr lang="de-DE" dirty="0">
                    <a:latin typeface="Corbel" panose="020B0503020204020204" pitchFamily="34" charset="0"/>
                  </a:rPr>
                  <a:t> </a:t>
                </a:r>
                <a:r>
                  <a:rPr lang="de-DE" dirty="0" err="1">
                    <a:latin typeface="Corbel" panose="020B0503020204020204" pitchFamily="34" charset="0"/>
                  </a:rPr>
                  <a:t>languages</a:t>
                </a:r>
                <a:endParaRPr lang="de-DE" dirty="0">
                  <a:latin typeface="Corbel" panose="020B0503020204020204" pitchFamily="34" charset="0"/>
                </a:endParaRPr>
              </a:p>
            </p:txBody>
          </p:sp>
        </p:grpSp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5317042B-C20C-4454-8002-1F91995E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8670" y="1983314"/>
              <a:ext cx="458749" cy="458749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252897F4-9BE8-4B44-8586-F9E3D66C0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98670" y="3005645"/>
              <a:ext cx="458749" cy="486118"/>
            </a:xfrm>
            <a:prstGeom prst="rect">
              <a:avLst/>
            </a:prstGeom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714EB8F2-FF80-4ABF-B736-4E0C67BE5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7349" y="2479011"/>
              <a:ext cx="490070" cy="490070"/>
            </a:xfrm>
            <a:prstGeom prst="rect">
              <a:avLst/>
            </a:prstGeom>
          </p:spPr>
        </p:pic>
        <p:pic>
          <p:nvPicPr>
            <p:cNvPr id="59" name="Grafik 58" descr="Ein Bild, das Text, Uhr, Messanzeige enthält.&#10;&#10;Automatisch generierte Beschreibung">
              <a:extLst>
                <a:ext uri="{FF2B5EF4-FFF2-40B4-BE49-F238E27FC236}">
                  <a16:creationId xmlns:a16="http://schemas.microsoft.com/office/drawing/2014/main" id="{53ABEC2C-BF8A-4ECC-B565-78FE174AE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050" y="2969081"/>
              <a:ext cx="490070" cy="490070"/>
            </a:xfrm>
            <a:prstGeom prst="rect">
              <a:avLst/>
            </a:prstGeom>
          </p:spPr>
        </p:pic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52ED80BB-2255-43EE-AB71-F444D11ED3B6}"/>
                </a:ext>
              </a:extLst>
            </p:cNvPr>
            <p:cNvCxnSpPr>
              <a:cxnSpLocks/>
              <a:stCxn id="48" idx="0"/>
            </p:cNvCxnSpPr>
            <p:nvPr/>
          </p:nvCxnSpPr>
          <p:spPr>
            <a:xfrm flipV="1">
              <a:off x="5350107" y="1776293"/>
              <a:ext cx="0" cy="1802968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CA6F001-EA22-4A21-A972-DF67A8559134}"/>
              </a:ext>
            </a:extLst>
          </p:cNvPr>
          <p:cNvGrpSpPr/>
          <p:nvPr/>
        </p:nvGrpSpPr>
        <p:grpSpPr>
          <a:xfrm>
            <a:off x="7973618" y="1792227"/>
            <a:ext cx="1276152" cy="1403814"/>
            <a:chOff x="7973618" y="1792227"/>
            <a:chExt cx="1276152" cy="1403814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1425A39-FB6B-4B41-9111-21AD39B9DC8F}"/>
                </a:ext>
              </a:extLst>
            </p:cNvPr>
            <p:cNvSpPr txBox="1"/>
            <p:nvPr/>
          </p:nvSpPr>
          <p:spPr>
            <a:xfrm>
              <a:off x="7973618" y="2549710"/>
              <a:ext cx="1276152" cy="646331"/>
            </a:xfrm>
            <a:prstGeom prst="rect">
              <a:avLst/>
            </a:prstGeom>
            <a:solidFill>
              <a:srgbClr val="4472C4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Corbel" panose="020B0503020204020204" pitchFamily="34" charset="0"/>
                </a:rPr>
                <a:t>Browser support</a:t>
              </a:r>
            </a:p>
          </p:txBody>
        </p: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E599D72-1450-40E6-954D-AB699EDE6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3618" y="1792227"/>
              <a:ext cx="0" cy="75748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B0DC661-3423-4DD4-BA00-1B664F36036A}"/>
              </a:ext>
            </a:extLst>
          </p:cNvPr>
          <p:cNvGrpSpPr/>
          <p:nvPr/>
        </p:nvGrpSpPr>
        <p:grpSpPr>
          <a:xfrm>
            <a:off x="10216091" y="1792227"/>
            <a:ext cx="1633009" cy="2635274"/>
            <a:chOff x="10216091" y="1792227"/>
            <a:chExt cx="1633009" cy="2635274"/>
          </a:xfrm>
        </p:grpSpPr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60190FBF-438E-4E70-9459-7E6A9C0D8ECF}"/>
                </a:ext>
              </a:extLst>
            </p:cNvPr>
            <p:cNvSpPr txBox="1"/>
            <p:nvPr/>
          </p:nvSpPr>
          <p:spPr>
            <a:xfrm>
              <a:off x="10216092" y="2577251"/>
              <a:ext cx="1219642" cy="646331"/>
            </a:xfrm>
            <a:prstGeom prst="rect">
              <a:avLst/>
            </a:prstGeom>
            <a:solidFill>
              <a:srgbClr val="4472C4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Corbel" panose="020B0503020204020204" pitchFamily="34" charset="0"/>
                </a:rPr>
                <a:t>W3C Standard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D2314F2F-DB38-4F59-8941-40EE4ABC3162}"/>
                </a:ext>
              </a:extLst>
            </p:cNvPr>
            <p:cNvSpPr txBox="1"/>
            <p:nvPr/>
          </p:nvSpPr>
          <p:spPr>
            <a:xfrm>
              <a:off x="10216091" y="3781170"/>
              <a:ext cx="1633009" cy="646331"/>
            </a:xfrm>
            <a:prstGeom prst="rect">
              <a:avLst/>
            </a:prstGeom>
            <a:solidFill>
              <a:srgbClr val="4472C4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Corbel" panose="020B0503020204020204" pitchFamily="34" charset="0"/>
                </a:rPr>
                <a:t>WASI </a:t>
              </a:r>
              <a:r>
                <a:rPr lang="de-DE" dirty="0" err="1">
                  <a:solidFill>
                    <a:schemeClr val="bg1"/>
                  </a:solidFill>
                  <a:latin typeface="Corbel" panose="020B0503020204020204" pitchFamily="34" charset="0"/>
                </a:rPr>
                <a:t>announcement</a:t>
              </a:r>
              <a:endParaRPr lang="de-DE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E588A40F-D765-4B01-AC40-21AB6C3E7F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6091" y="1792227"/>
              <a:ext cx="0" cy="1982132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7402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357"/>
    </mc:Choice>
    <mc:Fallback xmlns="">
      <p:transition spd="slow" advTm="230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D5F7D-7F4F-420C-9986-426573F3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Standard? </a:t>
            </a:r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JS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D226DE-B3D6-4922-86A0-405AB3F28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Dynamic </a:t>
            </a:r>
            <a:r>
              <a:rPr lang="de-DE" dirty="0" err="1"/>
              <a:t>typing</a:t>
            </a:r>
            <a:r>
              <a:rPr lang="de-DE" dirty="0"/>
              <a:t>: </a:t>
            </a:r>
            <a:r>
              <a:rPr lang="de-DE" dirty="0" err="1"/>
              <a:t>optimizer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check </a:t>
            </a:r>
            <a:r>
              <a:rPr lang="de-DE" dirty="0" err="1"/>
              <a:t>types</a:t>
            </a:r>
            <a:r>
              <a:rPr lang="de-DE" dirty="0"/>
              <a:t> at </a:t>
            </a:r>
            <a:r>
              <a:rPr lang="de-DE" dirty="0" err="1"/>
              <a:t>runtime</a:t>
            </a:r>
            <a:endParaRPr lang="de-DE" dirty="0"/>
          </a:p>
          <a:p>
            <a:r>
              <a:rPr lang="de-DE" dirty="0"/>
              <a:t>JIT </a:t>
            </a:r>
            <a:r>
              <a:rPr lang="de-DE" dirty="0" err="1"/>
              <a:t>introduces</a:t>
            </a:r>
            <a:r>
              <a:rPr lang="de-DE" dirty="0"/>
              <a:t> </a:t>
            </a:r>
            <a:r>
              <a:rPr lang="de-DE" dirty="0" err="1"/>
              <a:t>overhead</a:t>
            </a:r>
            <a:r>
              <a:rPr lang="de-DE" dirty="0"/>
              <a:t> &amp; </a:t>
            </a:r>
            <a:r>
              <a:rPr lang="de-DE" dirty="0" err="1"/>
              <a:t>requires</a:t>
            </a:r>
            <a:r>
              <a:rPr lang="de-DE" dirty="0"/>
              <a:t>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cycles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warm </a:t>
            </a:r>
            <a:r>
              <a:rPr lang="de-DE" dirty="0" err="1"/>
              <a:t>up</a:t>
            </a:r>
            <a:endParaRPr lang="de-DE" dirty="0"/>
          </a:p>
          <a:p>
            <a:r>
              <a:rPr lang="de-DE" dirty="0" err="1"/>
              <a:t>Entire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downloaded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parsing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begin</a:t>
            </a:r>
            <a:endParaRPr lang="de-DE" dirty="0"/>
          </a:p>
          <a:p>
            <a:r>
              <a:rPr lang="de-DE" dirty="0"/>
              <a:t>GC </a:t>
            </a:r>
            <a:r>
              <a:rPr lang="de-DE" dirty="0" err="1"/>
              <a:t>introduces</a:t>
            </a:r>
            <a:r>
              <a:rPr lang="de-DE" dirty="0"/>
              <a:t> </a:t>
            </a:r>
            <a:r>
              <a:rPr lang="de-DE" dirty="0" err="1"/>
              <a:t>overhead</a:t>
            </a:r>
            <a:r>
              <a:rPr lang="de-DE" dirty="0"/>
              <a:t> &amp; </a:t>
            </a:r>
            <a:r>
              <a:rPr lang="de-DE" dirty="0" err="1"/>
              <a:t>unpredictable</a:t>
            </a:r>
            <a:r>
              <a:rPr lang="de-DE" dirty="0"/>
              <a:t> </a:t>
            </a:r>
            <a:r>
              <a:rPr lang="de-DE" dirty="0" err="1"/>
              <a:t>slowdowns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EA00C7-685B-4DEE-ACB5-CCE8DE95C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29187C-F544-4F8E-91B2-96447562A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</a:p>
        </p:txBody>
      </p:sp>
    </p:spTree>
    <p:extLst>
      <p:ext uri="{BB962C8B-B14F-4D97-AF65-F5344CB8AC3E}">
        <p14:creationId xmlns:p14="http://schemas.microsoft.com/office/powerpoint/2010/main" val="279997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F3E7F-C0BF-4181-83E4-4FCB5436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4444A3-7548-4DC8-A086-E6DAC0FA3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300000"/>
              </a:lnSpc>
              <a:buNone/>
            </a:pPr>
            <a:r>
              <a:rPr lang="de-DE" dirty="0"/>
              <a:t>Hello World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de-DE" dirty="0"/>
              <a:t>Heron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de-DE" dirty="0"/>
              <a:t>Labyrinth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2DA5A-4B15-46A6-B595-256C897D2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40B4121-38AE-424B-88EB-C087004CD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91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8"/>
    </mc:Choice>
    <mc:Fallback xmlns="">
      <p:transition spd="slow" advTm="524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F3E7F-C0BF-4181-83E4-4FCB5436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Hello World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C70C4C0-AC4F-485A-82E2-B76F85C3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14DA1E2-1ED3-4A63-B6FA-7F276CBC6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Julian Arz - WebAssembly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720050-C177-4EEC-9D42-79B87CF82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229" y="1709268"/>
            <a:ext cx="2466975" cy="81962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A0061AD-A743-4E60-A974-8B5F94D2D304}"/>
              </a:ext>
            </a:extLst>
          </p:cNvPr>
          <p:cNvSpPr txBox="1"/>
          <p:nvPr/>
        </p:nvSpPr>
        <p:spPr>
          <a:xfrm>
            <a:off x="3578754" y="1848100"/>
            <a:ext cx="3503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emcc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hello.cpp -o hello.html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51B00B7-4F8D-4A35-81B6-F43D9E6863A0}"/>
              </a:ext>
            </a:extLst>
          </p:cNvPr>
          <p:cNvCxnSpPr>
            <a:cxnSpLocks/>
          </p:cNvCxnSpPr>
          <p:nvPr/>
        </p:nvCxnSpPr>
        <p:spPr>
          <a:xfrm>
            <a:off x="3675592" y="2257577"/>
            <a:ext cx="327765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2BBEA784-A4DE-405E-952C-7749C7983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0" y="1690688"/>
            <a:ext cx="1019175" cy="83820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EE76143-F6F6-4E6B-9F34-FA14011556BD}"/>
              </a:ext>
            </a:extLst>
          </p:cNvPr>
          <p:cNvSpPr txBox="1"/>
          <p:nvPr/>
        </p:nvSpPr>
        <p:spPr>
          <a:xfrm>
            <a:off x="838200" y="2695600"/>
            <a:ext cx="14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Text </a:t>
            </a:r>
            <a:r>
              <a:rPr lang="de-DE" dirty="0" err="1"/>
              <a:t>format</a:t>
            </a:r>
            <a:r>
              <a:rPr lang="de-DE" dirty="0"/>
              <a:t>: 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96E010B-A971-4894-A8F3-1EFF1BE15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29" y="3064932"/>
            <a:ext cx="4736571" cy="1674323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D223EDF-AF76-44D3-9139-2DD286D59030}"/>
              </a:ext>
            </a:extLst>
          </p:cNvPr>
          <p:cNvSpPr txBox="1"/>
          <p:nvPr/>
        </p:nvSpPr>
        <p:spPr>
          <a:xfrm>
            <a:off x="2148416" y="5148732"/>
            <a:ext cx="77126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 err="1"/>
              <a:t>WebAssembly</a:t>
            </a:r>
            <a:r>
              <a:rPr lang="de-DE" sz="2800" dirty="0"/>
              <a:t> </a:t>
            </a:r>
            <a:r>
              <a:rPr lang="de-DE" sz="2800" dirty="0" err="1"/>
              <a:t>has</a:t>
            </a:r>
            <a:r>
              <a:rPr lang="de-DE" sz="2800" dirty="0"/>
              <a:t> </a:t>
            </a:r>
            <a:r>
              <a:rPr lang="de-DE" sz="2800" dirty="0" err="1"/>
              <a:t>no</a:t>
            </a:r>
            <a:r>
              <a:rPr lang="de-DE" sz="2800" dirty="0"/>
              <a:t> </a:t>
            </a:r>
            <a:r>
              <a:rPr lang="de-DE" sz="2800" dirty="0" err="1"/>
              <a:t>library</a:t>
            </a:r>
            <a:r>
              <a:rPr lang="de-DE" sz="2800" dirty="0"/>
              <a:t>, </a:t>
            </a:r>
            <a:r>
              <a:rPr lang="de-DE" sz="2800" dirty="0" err="1"/>
              <a:t>imports</a:t>
            </a:r>
            <a:r>
              <a:rPr lang="de-DE" sz="2800" dirty="0"/>
              <a:t> </a:t>
            </a:r>
            <a:r>
              <a:rPr lang="de-DE" sz="2800" dirty="0" err="1"/>
              <a:t>everything</a:t>
            </a:r>
            <a:r>
              <a:rPr lang="de-DE" sz="2800" dirty="0"/>
              <a:t> </a:t>
            </a:r>
            <a:r>
              <a:rPr lang="de-DE" sz="2800" dirty="0" err="1"/>
              <a:t>from</a:t>
            </a:r>
            <a:r>
              <a:rPr lang="de-DE" sz="2800" dirty="0"/>
              <a:t> </a:t>
            </a:r>
            <a:r>
              <a:rPr lang="de-DE" sz="2800" dirty="0" err="1"/>
              <a:t>environment</a:t>
            </a:r>
            <a:r>
              <a:rPr lang="de-DE" sz="2800" dirty="0"/>
              <a:t> -&gt; </a:t>
            </a:r>
            <a:r>
              <a:rPr lang="de-DE" sz="2800" b="1" dirty="0" err="1"/>
              <a:t>portability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26232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"/>
    </mc:Choice>
    <mc:Fallback xmlns="">
      <p:transition spd="slow" advTm="63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F3E7F-C0BF-4181-83E4-4FCB5436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Heron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2349A54-55CC-47DF-89AF-0929AE1C4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24.07.2021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9A6EFF6D-6B17-4B0B-826B-CE95ABE87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898989"/>
                </a:solidFill>
              </a:rPr>
              <a:t>Julian Arz - WebAssembly</a:t>
            </a:r>
            <a:endParaRPr lang="de-DE" dirty="0">
              <a:solidFill>
                <a:srgbClr val="898989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DE186C-4640-472C-8D99-85A9270D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34" y="1446997"/>
            <a:ext cx="3429000" cy="1647825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7D8CA91-CB39-4990-B664-D313E3D31CA3}"/>
              </a:ext>
            </a:extLst>
          </p:cNvPr>
          <p:cNvGrpSpPr/>
          <p:nvPr/>
        </p:nvGrpSpPr>
        <p:grpSpPr>
          <a:xfrm>
            <a:off x="1500959" y="2578001"/>
            <a:ext cx="10515600" cy="1625977"/>
            <a:chOff x="838200" y="3758151"/>
            <a:chExt cx="10515600" cy="1625977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A0061AD-A743-4E60-A974-8B5F94D2D304}"/>
                </a:ext>
              </a:extLst>
            </p:cNvPr>
            <p:cNvSpPr txBox="1"/>
            <p:nvPr/>
          </p:nvSpPr>
          <p:spPr>
            <a:xfrm>
              <a:off x="838200" y="4443150"/>
              <a:ext cx="1051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emcc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heron.cpp --no-entry -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Os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-s EXPORTED_FUNCTIONS=[_heron] -o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heron.wasm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F51B00B7-4F8D-4A35-81B6-F43D9E6863A0}"/>
                </a:ext>
              </a:extLst>
            </p:cNvPr>
            <p:cNvCxnSpPr>
              <a:cxnSpLocks/>
            </p:cNvCxnSpPr>
            <p:nvPr/>
          </p:nvCxnSpPr>
          <p:spPr>
            <a:xfrm>
              <a:off x="944687" y="4802413"/>
              <a:ext cx="8224713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CDCCBA9-E32E-4584-9274-52E9F6748BC5}"/>
                </a:ext>
              </a:extLst>
            </p:cNvPr>
            <p:cNvSpPr txBox="1"/>
            <p:nvPr/>
          </p:nvSpPr>
          <p:spPr>
            <a:xfrm>
              <a:off x="1541514" y="4964503"/>
              <a:ext cx="1744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no</a:t>
              </a:r>
              <a:r>
                <a:rPr lang="de-DE" dirty="0"/>
                <a:t> </a:t>
              </a:r>
              <a:r>
                <a:rPr lang="de-DE" dirty="0" err="1"/>
                <a:t>main</a:t>
              </a:r>
              <a:r>
                <a:rPr lang="de-DE" dirty="0"/>
                <a:t> </a:t>
              </a:r>
              <a:r>
                <a:rPr lang="de-DE" dirty="0" err="1"/>
                <a:t>method</a:t>
              </a:r>
              <a:endParaRPr lang="de-DE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85DE093F-C881-4960-B736-7FBB102B7B26}"/>
                </a:ext>
              </a:extLst>
            </p:cNvPr>
            <p:cNvSpPr txBox="1"/>
            <p:nvPr/>
          </p:nvSpPr>
          <p:spPr>
            <a:xfrm>
              <a:off x="3625794" y="3758151"/>
              <a:ext cx="2202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optimize</a:t>
              </a:r>
              <a:r>
                <a:rPr lang="de-DE" dirty="0"/>
                <a:t> </a:t>
              </a:r>
              <a:r>
                <a:rPr lang="de-DE" dirty="0" err="1"/>
                <a:t>for</a:t>
              </a:r>
              <a:r>
                <a:rPr lang="de-DE" dirty="0"/>
                <a:t> </a:t>
              </a:r>
              <a:r>
                <a:rPr lang="de-DE" dirty="0" err="1"/>
                <a:t>size</a:t>
              </a:r>
              <a:r>
                <a:rPr lang="de-DE" dirty="0"/>
                <a:t>, </a:t>
              </a:r>
              <a:r>
                <a:rPr lang="de-DE" dirty="0" err="1"/>
                <a:t>dce</a:t>
              </a:r>
              <a:endParaRPr lang="de-DE" dirty="0"/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AB4157BA-BCED-4F41-B43E-3E63D3AFEF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0217" y="4127483"/>
              <a:ext cx="66674" cy="36584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2C738098-BC37-4AC1-8B36-D83893D487DE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2413901" y="4675825"/>
              <a:ext cx="624574" cy="2886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C4AD821-4311-4D44-A39D-989540CB8AF1}"/>
                </a:ext>
              </a:extLst>
            </p:cNvPr>
            <p:cNvSpPr txBox="1"/>
            <p:nvPr/>
          </p:nvSpPr>
          <p:spPr>
            <a:xfrm>
              <a:off x="6276209" y="5014796"/>
              <a:ext cx="2431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make</a:t>
              </a:r>
              <a:r>
                <a:rPr lang="de-DE" dirty="0"/>
                <a:t> </a:t>
              </a:r>
              <a:r>
                <a:rPr lang="de-DE" dirty="0" err="1"/>
                <a:t>it</a:t>
              </a:r>
              <a:r>
                <a:rPr lang="de-DE" dirty="0"/>
                <a:t> </a:t>
              </a:r>
              <a:r>
                <a:rPr lang="de-DE" dirty="0" err="1"/>
                <a:t>callable</a:t>
              </a:r>
              <a:r>
                <a:rPr lang="de-DE" dirty="0"/>
                <a:t> </a:t>
              </a:r>
              <a:r>
                <a:rPr lang="de-DE" dirty="0" err="1"/>
                <a:t>from</a:t>
              </a:r>
              <a:r>
                <a:rPr lang="de-DE" dirty="0"/>
                <a:t> JS</a:t>
              </a:r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3D208F26-8662-407F-B750-A05B572063A5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H="1" flipV="1">
              <a:off x="7381110" y="4762354"/>
              <a:ext cx="110657" cy="25244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9AFA77C1-43C5-48DD-B373-F0CA65CC1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971" y="3389065"/>
            <a:ext cx="1383165" cy="339267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F8D2B1D4-1C23-4B5A-A1FF-558EC4BDAB1A}"/>
              </a:ext>
            </a:extLst>
          </p:cNvPr>
          <p:cNvSpPr txBox="1"/>
          <p:nvPr/>
        </p:nvSpPr>
        <p:spPr>
          <a:xfrm>
            <a:off x="240607" y="3969019"/>
            <a:ext cx="136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Call </a:t>
            </a:r>
            <a:r>
              <a:rPr lang="de-DE" dirty="0" err="1"/>
              <a:t>from</a:t>
            </a:r>
            <a:r>
              <a:rPr lang="de-DE" dirty="0"/>
              <a:t> JS: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6430D0CF-CBD4-4A42-9AA3-3560B9A61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0" y="4623307"/>
            <a:ext cx="5181600" cy="1676400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EB941978-A1E8-4568-9680-D33CDEFCC277}"/>
              </a:ext>
            </a:extLst>
          </p:cNvPr>
          <p:cNvSpPr txBox="1"/>
          <p:nvPr/>
        </p:nvSpPr>
        <p:spPr>
          <a:xfrm>
            <a:off x="523875" y="4549027"/>
            <a:ext cx="134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Browser API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41C79658-40EE-4D01-A636-35522C75C1F4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1865396" y="4733693"/>
            <a:ext cx="4016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0EF8B4FD-6756-4E42-B447-1C1EF8361AE5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6433901" y="3198189"/>
            <a:ext cx="714836" cy="272641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Verbinder: gewinkelt 49">
            <a:extLst>
              <a:ext uri="{FF2B5EF4-FFF2-40B4-BE49-F238E27FC236}">
                <a16:creationId xmlns:a16="http://schemas.microsoft.com/office/drawing/2014/main" id="{5B79E8C2-9A23-4742-BAB6-7DA4B400B34B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5686190" y="3374402"/>
            <a:ext cx="1638761" cy="329791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18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"/>
    </mc:Choice>
    <mc:Fallback xmlns="">
      <p:transition spd="slow" advTm="11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9.7|79.4|1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2"/>
</p:tagLst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1651</Words>
  <Application>Microsoft Office PowerPoint</Application>
  <PresentationFormat>Breitbild</PresentationFormat>
  <Paragraphs>316</Paragraphs>
  <Slides>24</Slides>
  <Notes>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Calibri</vt:lpstr>
      <vt:lpstr>Courier New</vt:lpstr>
      <vt:lpstr>Play</vt:lpstr>
      <vt:lpstr>Corbel</vt:lpstr>
      <vt:lpstr>Benutzerdefiniertes Design</vt:lpstr>
      <vt:lpstr>WebAssembly</vt:lpstr>
      <vt:lpstr>What is WebAssembly?</vt:lpstr>
      <vt:lpstr>Topics</vt:lpstr>
      <vt:lpstr>LLVM</vt:lpstr>
      <vt:lpstr>History: C++ in Browser</vt:lpstr>
      <vt:lpstr>Why new Standard? Limitations of JS</vt:lpstr>
      <vt:lpstr>Demo</vt:lpstr>
      <vt:lpstr>Demo: Hello World</vt:lpstr>
      <vt:lpstr>Demo: Heron</vt:lpstr>
      <vt:lpstr>Demo: Heron</vt:lpstr>
      <vt:lpstr>Demo: Labyrinth</vt:lpstr>
      <vt:lpstr>Demo: Labyrinth</vt:lpstr>
      <vt:lpstr>How does WebAssembly relate to… … JavaScript?</vt:lpstr>
      <vt:lpstr>How does WebAssembly relate to… … the JVM?</vt:lpstr>
      <vt:lpstr>How does WebAssembly relate to… … Docker?</vt:lpstr>
      <vt:lpstr>Performance</vt:lpstr>
      <vt:lpstr>Security</vt:lpstr>
      <vt:lpstr>Languages</vt:lpstr>
      <vt:lpstr>Languages</vt:lpstr>
      <vt:lpstr>Languages</vt:lpstr>
      <vt:lpstr>Conclusion</vt:lpstr>
      <vt:lpstr>Sources</vt:lpstr>
      <vt:lpstr>Sources</vt:lpstr>
      <vt:lpstr>Benchmarks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Julian Arz</dc:creator>
  <cp:lastModifiedBy>Julian Arz</cp:lastModifiedBy>
  <cp:revision>249</cp:revision>
  <dcterms:created xsi:type="dcterms:W3CDTF">2021-05-10T22:14:07Z</dcterms:created>
  <dcterms:modified xsi:type="dcterms:W3CDTF">2022-03-30T20:14:09Z</dcterms:modified>
</cp:coreProperties>
</file>